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9" r:id="rId3"/>
    <p:sldId id="260" r:id="rId4"/>
    <p:sldId id="257" r:id="rId5"/>
    <p:sldId id="261" r:id="rId6"/>
    <p:sldId id="263" r:id="rId7"/>
    <p:sldId id="264" r:id="rId8"/>
    <p:sldId id="265" r:id="rId9"/>
    <p:sldId id="266" r:id="rId10"/>
    <p:sldId id="267" r:id="rId11"/>
    <p:sldId id="268" r:id="rId12"/>
    <p:sldId id="269" r:id="rId13"/>
    <p:sldId id="270" r:id="rId14"/>
    <p:sldId id="271"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8A"/>
    <a:srgbClr val="FC6984"/>
    <a:srgbClr val="744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594"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1143000" y="685800"/>
            <a:ext cx="4572000" cy="3429000"/>
          </a:xfrm>
          <a:prstGeom prst="rect">
            <a:avLst/>
          </a:prstGeom>
        </p:spPr>
        <p:txBody>
          <a:bodyPr/>
          <a:lstStyle/>
          <a:p>
            <a:endParaRPr/>
          </a:p>
        </p:txBody>
      </p:sp>
      <p:sp>
        <p:nvSpPr>
          <p:cNvPr id="423" name="Shape 4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6951677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policy@fpa.com.au"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r>
              <a:t>It’s hard to believe five years has passed since the implementation of FoFA.  For many of you, the initial implementation of FoFA brought a lot of inefficiency and confusion to your practice. For some, this has improved over the years, and for others, it may still be a struggle as new processes and tools are added. It’s easy to forget the legislation we are trying to solve for. Add to that we are now also seeing case law and a number of ASIC Reports clarifying the operation of FoFA and it can be difficult to know where we are. </a:t>
            </a:r>
          </a:p>
          <a:p>
            <a:r>
              <a:t>The FPA is committed to supporting you to provide high quality financial advice to your clients, in a way that meets your best interest obligations. It is important that all financial planners understand their obligations under the best interest duty. It is also important to understand the best interest duty is more than a compliance checklist.  </a:t>
            </a:r>
          </a:p>
          <a:p>
            <a:r>
              <a:t>Acting in the best interest of your client goes beyond a personal belief that you are doing the right thing. It requires documented processes and actions that clearly demonstrate that you have truly acted in the best interest of your client.</a:t>
            </a:r>
          </a:p>
          <a:p>
            <a:r>
              <a:t>This toolkit is based on a practical assessment of the best interest obligations and the FPA Code of Professional Practice. It contains simple and practical tools, guidance and resources, and provides real advice solutions to help you and your business put the best interest theory into practice.  Further, it includes case studies that help you demonstrate how the best interest duty works in practice. </a:t>
            </a:r>
          </a:p>
          <a:p>
            <a:r>
              <a:t>We understand you may already have tools and processes embedded within your advice business, either through your licensee or at a practice level. This workbook aims to complement those processes and help you meet your professional obligations as a financial planner.  </a:t>
            </a:r>
          </a:p>
        </p:txBody>
      </p:sp>
    </p:spTree>
    <p:extLst>
      <p:ext uri="{BB962C8B-B14F-4D97-AF65-F5344CB8AC3E}">
        <p14:creationId xmlns:p14="http://schemas.microsoft.com/office/powerpoint/2010/main" val="293929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r>
              <a:t>While </a:t>
            </a:r>
          </a:p>
        </p:txBody>
      </p:sp>
    </p:spTree>
    <p:extLst>
      <p:ext uri="{BB962C8B-B14F-4D97-AF65-F5344CB8AC3E}">
        <p14:creationId xmlns:p14="http://schemas.microsoft.com/office/powerpoint/2010/main" val="965536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pPr>
              <a:defRPr b="1">
                <a:latin typeface="Arial"/>
                <a:ea typeface="Arial"/>
                <a:cs typeface="Arial"/>
                <a:sym typeface="Arial"/>
              </a:defRPr>
            </a:pPr>
            <a:r>
              <a:t>FPA’s proposed changes</a:t>
            </a:r>
          </a:p>
          <a:p>
            <a:pPr>
              <a:defRPr b="1">
                <a:latin typeface="Arial"/>
                <a:ea typeface="Arial"/>
                <a:cs typeface="Arial"/>
                <a:sym typeface="Arial"/>
              </a:defRPr>
            </a:pPr>
            <a:endParaRPr/>
          </a:p>
          <a:p>
            <a:pPr>
              <a:defRPr b="1">
                <a:latin typeface="Arial"/>
                <a:ea typeface="Arial"/>
                <a:cs typeface="Arial"/>
                <a:sym typeface="Arial"/>
              </a:defRPr>
            </a:pPr>
            <a:r>
              <a:t>Standard 1 – Act in accordance with the spirit – and not only the letter – of this Code.</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Spirit? Unified ethos underlying letter of law</a:t>
            </a:r>
          </a:p>
          <a:p>
            <a:pPr marL="285750" indent="-285750">
              <a:buSzPct val="100000"/>
              <a:buFont typeface="Arial"/>
              <a:buChar char="•"/>
              <a:defRPr sz="1100" b="1">
                <a:latin typeface="Arial"/>
                <a:ea typeface="Arial"/>
                <a:cs typeface="Arial"/>
                <a:sym typeface="Arial"/>
              </a:defRPr>
            </a:pPr>
            <a:r>
              <a:t>Means you can maybe work out what was left unsaid</a:t>
            </a:r>
          </a:p>
          <a:p>
            <a:pPr marL="285750" indent="-285750">
              <a:buSzPct val="100000"/>
              <a:buFont typeface="Arial"/>
              <a:buChar char="•"/>
              <a:defRPr sz="1100" b="1">
                <a:latin typeface="Arial"/>
                <a:ea typeface="Arial"/>
                <a:cs typeface="Arial"/>
                <a:sym typeface="Arial"/>
              </a:defRPr>
            </a:pPr>
            <a:r>
              <a:t>Almost impossible to find spirit in most laws</a:t>
            </a:r>
          </a:p>
          <a:p>
            <a:pPr marL="285750" indent="-285750">
              <a:buSzPct val="100000"/>
              <a:buFont typeface="Arial"/>
              <a:buChar char="•"/>
              <a:defRPr sz="1100" b="1">
                <a:latin typeface="Arial"/>
                <a:ea typeface="Arial"/>
                <a:cs typeface="Arial"/>
                <a:sym typeface="Arial"/>
              </a:defRPr>
            </a:pPr>
            <a:r>
              <a:t>By contrast, code of ethics has spirit</a:t>
            </a:r>
          </a:p>
          <a:p>
            <a:pPr marL="285750" indent="-285750">
              <a:buSzPct val="100000"/>
              <a:buFont typeface="Arial"/>
              <a:buChar char="•"/>
              <a:defRPr b="1">
                <a:latin typeface="Arial"/>
                <a:ea typeface="Arial"/>
                <a:cs typeface="Arial"/>
                <a:sym typeface="Arial"/>
              </a:defRPr>
            </a:pPr>
            <a:endParaRPr/>
          </a:p>
          <a:p>
            <a:pPr>
              <a:defRPr b="1">
                <a:latin typeface="Arial"/>
                <a:ea typeface="Arial"/>
                <a:cs typeface="Arial"/>
                <a:sym typeface="Arial"/>
              </a:defRPr>
            </a:pPr>
            <a:r>
              <a:t>Standard 2 – A relevant provider must neither advise, refer, nor act in any other manner, where personal advantage is derived by the relevant provider without the informed consent of the client.</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‘inappropriate personal advantage’ – potentially, too broad</a:t>
            </a:r>
          </a:p>
          <a:p>
            <a:pPr marL="285750" indent="-285750">
              <a:buSzPct val="100000"/>
              <a:buFont typeface="Arial"/>
              <a:buChar char="•"/>
              <a:defRPr b="1">
                <a:latin typeface="Arial"/>
                <a:ea typeface="Arial"/>
                <a:cs typeface="Arial"/>
                <a:sym typeface="Arial"/>
              </a:defRPr>
            </a:pPr>
            <a:endParaRPr/>
          </a:p>
          <a:p>
            <a:pPr>
              <a:defRPr b="1">
                <a:latin typeface="Arial"/>
                <a:ea typeface="Arial"/>
                <a:cs typeface="Arial"/>
                <a:sym typeface="Arial"/>
              </a:defRPr>
            </a:pPr>
            <a:r>
              <a:t>Standard 3 – Act with personal integrity and in the best interests of each client.</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‘independently minded’ – more restrictive that ‘best interests’, with no extra consumer benefit</a:t>
            </a:r>
          </a:p>
        </p:txBody>
      </p:sp>
    </p:spTree>
    <p:extLst>
      <p:ext uri="{BB962C8B-B14F-4D97-AF65-F5344CB8AC3E}">
        <p14:creationId xmlns:p14="http://schemas.microsoft.com/office/powerpoint/2010/main" val="289936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Shape 840"/>
          <p:cNvSpPr>
            <a:spLocks noGrp="1" noRot="1" noChangeAspect="1"/>
          </p:cNvSpPr>
          <p:nvPr>
            <p:ph type="sldImg"/>
          </p:nvPr>
        </p:nvSpPr>
        <p:spPr>
          <a:prstGeom prst="rect">
            <a:avLst/>
          </a:prstGeom>
        </p:spPr>
        <p:txBody>
          <a:bodyPr/>
          <a:lstStyle/>
          <a:p>
            <a:endParaRPr/>
          </a:p>
        </p:txBody>
      </p:sp>
      <p:sp>
        <p:nvSpPr>
          <p:cNvPr id="841" name="Shape 841"/>
          <p:cNvSpPr>
            <a:spLocks noGrp="1"/>
          </p:cNvSpPr>
          <p:nvPr>
            <p:ph type="body" sz="quarter" idx="1"/>
          </p:nvPr>
        </p:nvSpPr>
        <p:spPr>
          <a:prstGeom prst="rect">
            <a:avLst/>
          </a:prstGeom>
        </p:spPr>
        <p:txBody>
          <a:bodyPr/>
          <a:lstStyle/>
          <a:p>
            <a:pPr>
              <a:defRPr b="1">
                <a:latin typeface="Arial"/>
                <a:ea typeface="Arial"/>
                <a:cs typeface="Arial"/>
                <a:sym typeface="Arial"/>
              </a:defRPr>
            </a:pPr>
            <a:r>
              <a:t>FPA’s proposed changes</a:t>
            </a:r>
          </a:p>
          <a:p>
            <a:pPr>
              <a:defRPr b="1">
                <a:latin typeface="Arial"/>
                <a:ea typeface="Arial"/>
                <a:cs typeface="Arial"/>
                <a:sym typeface="Arial"/>
              </a:defRPr>
            </a:pPr>
            <a:endParaRPr/>
          </a:p>
          <a:p>
            <a:pPr>
              <a:defRPr b="1">
                <a:latin typeface="Arial"/>
                <a:ea typeface="Arial"/>
                <a:cs typeface="Arial"/>
                <a:sym typeface="Arial"/>
              </a:defRPr>
            </a:pPr>
            <a:r>
              <a:t>Standard 4 – Act only on the basis of the prior and informed consent of the client.</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‘free’ – danger if broader than existing law </a:t>
            </a:r>
          </a:p>
          <a:p>
            <a:pPr marL="285750" indent="-285750">
              <a:buSzPct val="100000"/>
              <a:buFont typeface="Arial"/>
              <a:buChar char="•"/>
              <a:defRPr sz="1100" b="1">
                <a:latin typeface="Arial"/>
                <a:ea typeface="Arial"/>
                <a:cs typeface="Arial"/>
                <a:sym typeface="Arial"/>
              </a:defRPr>
            </a:pPr>
            <a:r>
              <a:t>advisers influence clients</a:t>
            </a:r>
          </a:p>
          <a:p>
            <a:pPr marL="285750" indent="-285750">
              <a:buSzPct val="100000"/>
              <a:buFont typeface="Arial"/>
              <a:buChar char="•"/>
              <a:defRPr sz="1100" b="1">
                <a:latin typeface="Arial"/>
                <a:ea typeface="Arial"/>
                <a:cs typeface="Arial"/>
                <a:sym typeface="Arial"/>
              </a:defRPr>
            </a:pPr>
            <a:r>
              <a:t>normal influence may be seen as overbearing the will of the client</a:t>
            </a:r>
          </a:p>
          <a:p>
            <a:pPr>
              <a:defRPr b="1">
                <a:latin typeface="Arial"/>
                <a:ea typeface="Arial"/>
                <a:cs typeface="Arial"/>
                <a:sym typeface="Arial"/>
              </a:defRPr>
            </a:pPr>
            <a:endParaRPr/>
          </a:p>
          <a:p>
            <a:pPr>
              <a:defRPr b="1">
                <a:latin typeface="Arial"/>
                <a:ea typeface="Arial"/>
                <a:cs typeface="Arial"/>
                <a:sym typeface="Arial"/>
              </a:defRPr>
            </a:pPr>
            <a:r>
              <a:t>Standard 5 – Ensure that all advice and products are:</a:t>
            </a:r>
          </a:p>
          <a:p>
            <a:pPr marL="342900" indent="-342900">
              <a:buSzPct val="100000"/>
              <a:buAutoNum type="alphaLcParenR"/>
              <a:defRPr b="1">
                <a:latin typeface="Arial"/>
                <a:ea typeface="Arial"/>
                <a:cs typeface="Arial"/>
                <a:sym typeface="Arial"/>
              </a:defRPr>
            </a:pPr>
            <a:r>
              <a:t>in the best interest of each client,</a:t>
            </a:r>
          </a:p>
          <a:p>
            <a:pPr marL="342900" indent="-342900">
              <a:buSzPct val="100000"/>
              <a:buAutoNum type="alphaLcParenR"/>
              <a:defRPr b="1">
                <a:latin typeface="Arial"/>
                <a:ea typeface="Arial"/>
                <a:cs typeface="Arial"/>
                <a:sym typeface="Arial"/>
              </a:defRPr>
            </a:pPr>
            <a:r>
              <a:t>appropriate to the individual circumstances of each client,</a:t>
            </a:r>
          </a:p>
          <a:p>
            <a:pPr marL="342900" indent="-342900">
              <a:buSzPct val="100000"/>
              <a:buAutoNum type="alphaLcParenR"/>
              <a:defRPr b="1">
                <a:latin typeface="Arial"/>
                <a:ea typeface="Arial"/>
                <a:cs typeface="Arial"/>
                <a:sym typeface="Arial"/>
              </a:defRPr>
            </a:pPr>
            <a:r>
              <a:t>presented in terms understandable by the client.</a:t>
            </a:r>
          </a:p>
          <a:p>
            <a:pPr>
              <a:defRPr sz="1100" b="1">
                <a:latin typeface="Arial"/>
                <a:ea typeface="Arial"/>
                <a:cs typeface="Arial"/>
                <a:sym typeface="Arial"/>
              </a:defRPr>
            </a:pPr>
            <a:endParaRP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‘easily understood’ – some advice and products may not be easy to understand</a:t>
            </a:r>
          </a:p>
          <a:p>
            <a:pPr marL="285750" indent="-285750">
              <a:buSzPct val="100000"/>
              <a:buFont typeface="Arial"/>
              <a:buChar char="•"/>
              <a:defRPr sz="1100" b="1">
                <a:latin typeface="Arial"/>
                <a:ea typeface="Arial"/>
                <a:cs typeface="Arial"/>
                <a:sym typeface="Arial"/>
              </a:defRPr>
            </a:pPr>
            <a:r>
              <a:t>disservice to clients if this advice and these products are ruled out</a:t>
            </a:r>
          </a:p>
          <a:p>
            <a:pPr marL="285750" indent="-285750">
              <a:buSzPct val="100000"/>
              <a:buFont typeface="Arial"/>
              <a:buChar char="•"/>
              <a:defRPr b="1">
                <a:latin typeface="Arial"/>
                <a:ea typeface="Arial"/>
                <a:cs typeface="Arial"/>
                <a:sym typeface="Arial"/>
              </a:defRPr>
            </a:pPr>
            <a:endParaRPr/>
          </a:p>
          <a:p>
            <a:pPr>
              <a:defRPr b="1">
                <a:latin typeface="Arial"/>
                <a:ea typeface="Arial"/>
                <a:cs typeface="Arial"/>
                <a:sym typeface="Arial"/>
              </a:defRPr>
            </a:pPr>
            <a:r>
              <a:t>Standard 6 – Take into account the broad effects arising from the client acting on the advice.</a:t>
            </a:r>
          </a:p>
        </p:txBody>
      </p:sp>
    </p:spTree>
    <p:extLst>
      <p:ext uri="{BB962C8B-B14F-4D97-AF65-F5344CB8AC3E}">
        <p14:creationId xmlns:p14="http://schemas.microsoft.com/office/powerpoint/2010/main" val="221935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Shape 852"/>
          <p:cNvSpPr>
            <a:spLocks noGrp="1" noRot="1" noChangeAspect="1"/>
          </p:cNvSpPr>
          <p:nvPr>
            <p:ph type="sldImg"/>
          </p:nvPr>
        </p:nvSpPr>
        <p:spPr>
          <a:prstGeom prst="rect">
            <a:avLst/>
          </a:prstGeom>
        </p:spPr>
        <p:txBody>
          <a:bodyPr/>
          <a:lstStyle/>
          <a:p>
            <a:endParaRPr/>
          </a:p>
        </p:txBody>
      </p:sp>
      <p:sp>
        <p:nvSpPr>
          <p:cNvPr id="853" name="Shape 853"/>
          <p:cNvSpPr>
            <a:spLocks noGrp="1"/>
          </p:cNvSpPr>
          <p:nvPr>
            <p:ph type="body" sz="quarter" idx="1"/>
          </p:nvPr>
        </p:nvSpPr>
        <p:spPr>
          <a:prstGeom prst="rect">
            <a:avLst/>
          </a:prstGeom>
        </p:spPr>
        <p:txBody>
          <a:bodyPr/>
          <a:lstStyle/>
          <a:p>
            <a:pPr>
              <a:defRPr b="1">
                <a:latin typeface="Arial"/>
                <a:ea typeface="Arial"/>
                <a:cs typeface="Arial"/>
                <a:sym typeface="Arial"/>
              </a:defRPr>
            </a:pPr>
            <a:r>
              <a:t>FPA’s proposed changes</a:t>
            </a:r>
          </a:p>
          <a:p>
            <a:pPr>
              <a:defRPr b="1">
                <a:latin typeface="Arial"/>
                <a:ea typeface="Arial"/>
                <a:cs typeface="Arial"/>
                <a:sym typeface="Arial"/>
              </a:defRPr>
            </a:pPr>
            <a:endParaRPr/>
          </a:p>
          <a:p>
            <a:pPr>
              <a:defRPr b="1">
                <a:latin typeface="Arial"/>
                <a:ea typeface="Arial"/>
                <a:cs typeface="Arial"/>
                <a:sym typeface="Arial"/>
              </a:defRPr>
            </a:pPr>
            <a:r>
              <a:t>Standard 7 – Obtain informed consent of the client to receive agreed fees and payments for agreed services.</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‘to act’ already covered by Standard 4</a:t>
            </a:r>
          </a:p>
          <a:p>
            <a:pPr>
              <a:defRPr b="1">
                <a:latin typeface="Arial"/>
                <a:ea typeface="Arial"/>
                <a:cs typeface="Arial"/>
                <a:sym typeface="Arial"/>
              </a:defRPr>
            </a:pPr>
            <a:endParaRPr/>
          </a:p>
          <a:p>
            <a:pPr>
              <a:defRPr b="1">
                <a:latin typeface="Arial"/>
                <a:ea typeface="Arial"/>
                <a:cs typeface="Arial"/>
                <a:sym typeface="Arial"/>
              </a:defRPr>
            </a:pPr>
            <a:r>
              <a:t>Standard 8 – Obtain informed consent, and agree, to maintain records relevant to the advice provided, in accordance with relevant privacy, regulatory and confidentiality obligations.</a:t>
            </a:r>
          </a:p>
          <a:p>
            <a:pPr>
              <a:defRPr sz="1100" b="1">
                <a:latin typeface="Arial"/>
                <a:ea typeface="Arial"/>
                <a:cs typeface="Arial"/>
                <a:sym typeface="Arial"/>
              </a:defRPr>
            </a:pPr>
            <a:endParaRPr/>
          </a:p>
          <a:p>
            <a:pPr>
              <a:defRPr b="1">
                <a:latin typeface="Arial"/>
                <a:ea typeface="Arial"/>
                <a:cs typeface="Arial"/>
                <a:sym typeface="Arial"/>
              </a:defRPr>
            </a:pPr>
            <a:r>
              <a:t>Standard 9 – Ensure that all advice and products are:</a:t>
            </a:r>
          </a:p>
          <a:p>
            <a:pPr marL="342900" indent="-342900">
              <a:buSzPct val="100000"/>
              <a:buAutoNum type="alphaLcParenR"/>
              <a:defRPr b="1">
                <a:latin typeface="Arial"/>
                <a:ea typeface="Arial"/>
                <a:cs typeface="Arial"/>
                <a:sym typeface="Arial"/>
              </a:defRPr>
            </a:pPr>
            <a:r>
              <a:t>offered in good faith and with competence,</a:t>
            </a:r>
          </a:p>
          <a:p>
            <a:pPr marL="342900" indent="-342900">
              <a:buSzPct val="100000"/>
              <a:buAutoNum type="alphaLcParenR"/>
              <a:defRPr b="1">
                <a:latin typeface="Arial"/>
                <a:ea typeface="Arial"/>
                <a:cs typeface="Arial"/>
                <a:sym typeface="Arial"/>
              </a:defRPr>
            </a:pPr>
            <a:r>
              <a:t>based on information that the relevant provider reasonably believes is neither misleading nor deceptive</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impractical for adviser to be demonstrably consistent with b) on FASEA’s current wording </a:t>
            </a:r>
          </a:p>
          <a:p>
            <a:pPr marL="285750" indent="-285750">
              <a:buSzPct val="100000"/>
              <a:buFont typeface="Arial"/>
              <a:buChar char="•"/>
              <a:defRPr sz="1100" b="1">
                <a:latin typeface="Arial"/>
                <a:ea typeface="Arial"/>
                <a:cs typeface="Arial"/>
                <a:sym typeface="Arial"/>
              </a:defRPr>
            </a:pPr>
            <a:r>
              <a:t>‘reasonably believes’ qualification required to make standard practical</a:t>
            </a:r>
          </a:p>
        </p:txBody>
      </p:sp>
    </p:spTree>
    <p:extLst>
      <p:ext uri="{BB962C8B-B14F-4D97-AF65-F5344CB8AC3E}">
        <p14:creationId xmlns:p14="http://schemas.microsoft.com/office/powerpoint/2010/main" val="108995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Shape 862"/>
          <p:cNvSpPr>
            <a:spLocks noGrp="1" noRot="1" noChangeAspect="1"/>
          </p:cNvSpPr>
          <p:nvPr>
            <p:ph type="sldImg"/>
          </p:nvPr>
        </p:nvSpPr>
        <p:spPr>
          <a:prstGeom prst="rect">
            <a:avLst/>
          </a:prstGeom>
        </p:spPr>
        <p:txBody>
          <a:bodyPr/>
          <a:lstStyle/>
          <a:p>
            <a:endParaRPr/>
          </a:p>
        </p:txBody>
      </p:sp>
      <p:sp>
        <p:nvSpPr>
          <p:cNvPr id="863" name="Shape 863"/>
          <p:cNvSpPr>
            <a:spLocks noGrp="1"/>
          </p:cNvSpPr>
          <p:nvPr>
            <p:ph type="body" sz="quarter" idx="1"/>
          </p:nvPr>
        </p:nvSpPr>
        <p:spPr>
          <a:prstGeom prst="rect">
            <a:avLst/>
          </a:prstGeom>
        </p:spPr>
        <p:txBody>
          <a:bodyPr/>
          <a:lstStyle/>
          <a:p>
            <a:pPr>
              <a:defRPr b="1">
                <a:latin typeface="Arial"/>
                <a:ea typeface="Arial"/>
                <a:cs typeface="Arial"/>
                <a:sym typeface="Arial"/>
              </a:defRPr>
            </a:pPr>
            <a:r>
              <a:t>FPA’s proposed changes</a:t>
            </a:r>
          </a:p>
          <a:p>
            <a:pPr>
              <a:defRPr b="1">
                <a:latin typeface="Arial"/>
                <a:ea typeface="Arial"/>
                <a:cs typeface="Arial"/>
                <a:sym typeface="Arial"/>
              </a:defRPr>
            </a:pPr>
            <a:endParaRPr/>
          </a:p>
          <a:p>
            <a:pPr>
              <a:defRPr b="1">
                <a:latin typeface="Arial"/>
                <a:ea typeface="Arial"/>
                <a:cs typeface="Arial"/>
                <a:sym typeface="Arial"/>
              </a:defRPr>
            </a:pPr>
            <a:r>
              <a:t>Standard 10 – Develop and maintain appropriate knowledge and skills.</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‘high level’ – vague standard and, in our view, overreaches</a:t>
            </a:r>
          </a:p>
          <a:p>
            <a:pPr>
              <a:defRPr b="1">
                <a:latin typeface="Arial"/>
                <a:ea typeface="Arial"/>
                <a:cs typeface="Arial"/>
                <a:sym typeface="Arial"/>
              </a:defRPr>
            </a:pPr>
            <a:endParaRPr/>
          </a:p>
          <a:p>
            <a:pPr>
              <a:defRPr b="1">
                <a:latin typeface="Arial"/>
                <a:ea typeface="Arial"/>
                <a:cs typeface="Arial"/>
                <a:sym typeface="Arial"/>
              </a:defRPr>
            </a:pPr>
            <a:r>
              <a:t>Standard 11 – Accept that potential breaches of this Code will be subject to investigation and discipline from the responsible Code Monitoring Body, undertaken in accordance with ASIC’s approval and oversight of that Body.</a:t>
            </a:r>
          </a:p>
          <a:p>
            <a:pPr>
              <a:defRPr sz="1100" b="1">
                <a:latin typeface="Arial"/>
                <a:ea typeface="Arial"/>
                <a:cs typeface="Arial"/>
                <a:sym typeface="Arial"/>
              </a:defRPr>
            </a:pPr>
            <a:endParaRPr/>
          </a:p>
          <a:p>
            <a:pPr>
              <a:defRPr b="1">
                <a:latin typeface="Arial"/>
                <a:ea typeface="Arial"/>
                <a:cs typeface="Arial"/>
                <a:sym typeface="Arial"/>
              </a:defRPr>
            </a:pPr>
            <a:r>
              <a:t>Standard 12 – Individually and in cooperation with peers, uphold the ethical standards of the profession, and hold each other accountable for the protection of the public interest.</a:t>
            </a:r>
          </a:p>
          <a:p>
            <a:pPr>
              <a:defRPr sz="1100" b="1">
                <a:latin typeface="Arial"/>
                <a:ea typeface="Arial"/>
                <a:cs typeface="Arial"/>
                <a:sym typeface="Arial"/>
              </a:defRPr>
            </a:pPr>
            <a:r>
              <a:t>Why?</a:t>
            </a:r>
          </a:p>
          <a:p>
            <a:pPr marL="285750" indent="-285750">
              <a:buSzPct val="100000"/>
              <a:buFont typeface="Arial"/>
              <a:buChar char="•"/>
              <a:defRPr sz="1100" b="1">
                <a:latin typeface="Arial"/>
                <a:ea typeface="Arial"/>
                <a:cs typeface="Arial"/>
                <a:sym typeface="Arial"/>
              </a:defRPr>
            </a:pPr>
            <a:r>
              <a:t>‘promote’, in our view, overreaches</a:t>
            </a:r>
          </a:p>
        </p:txBody>
      </p:sp>
    </p:spTree>
    <p:extLst>
      <p:ext uri="{BB962C8B-B14F-4D97-AF65-F5344CB8AC3E}">
        <p14:creationId xmlns:p14="http://schemas.microsoft.com/office/powerpoint/2010/main" val="144691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Shape 870"/>
          <p:cNvSpPr>
            <a:spLocks noGrp="1" noRot="1" noChangeAspect="1"/>
          </p:cNvSpPr>
          <p:nvPr>
            <p:ph type="sldImg"/>
          </p:nvPr>
        </p:nvSpPr>
        <p:spPr>
          <a:prstGeom prst="rect">
            <a:avLst/>
          </a:prstGeom>
        </p:spPr>
        <p:txBody>
          <a:bodyPr/>
          <a:lstStyle/>
          <a:p>
            <a:endParaRPr/>
          </a:p>
        </p:txBody>
      </p:sp>
      <p:sp>
        <p:nvSpPr>
          <p:cNvPr id="871" name="Shape 871"/>
          <p:cNvSpPr>
            <a:spLocks noGrp="1"/>
          </p:cNvSpPr>
          <p:nvPr>
            <p:ph type="body" sz="quarter" idx="1"/>
          </p:nvPr>
        </p:nvSpPr>
        <p:spPr>
          <a:prstGeom prst="rect">
            <a:avLst/>
          </a:prstGeom>
        </p:spPr>
        <p:txBody>
          <a:bodyPr/>
          <a:lstStyle/>
          <a:p>
            <a:r>
              <a:t>Additional option for career changers</a:t>
            </a:r>
          </a:p>
        </p:txBody>
      </p:sp>
    </p:spTree>
    <p:extLst>
      <p:ext uri="{BB962C8B-B14F-4D97-AF65-F5344CB8AC3E}">
        <p14:creationId xmlns:p14="http://schemas.microsoft.com/office/powerpoint/2010/main" val="92684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hape 880"/>
          <p:cNvSpPr>
            <a:spLocks noGrp="1" noRot="1" noChangeAspect="1"/>
          </p:cNvSpPr>
          <p:nvPr>
            <p:ph type="sldImg"/>
          </p:nvPr>
        </p:nvSpPr>
        <p:spPr>
          <a:prstGeom prst="rect">
            <a:avLst/>
          </a:prstGeom>
        </p:spPr>
        <p:txBody>
          <a:bodyPr/>
          <a:lstStyle/>
          <a:p>
            <a:endParaRPr/>
          </a:p>
        </p:txBody>
      </p:sp>
      <p:sp>
        <p:nvSpPr>
          <p:cNvPr id="881" name="Shape 881"/>
          <p:cNvSpPr>
            <a:spLocks noGrp="1"/>
          </p:cNvSpPr>
          <p:nvPr>
            <p:ph type="body" sz="quarter" idx="1"/>
          </p:nvPr>
        </p:nvSpPr>
        <p:spPr>
          <a:prstGeom prst="rect">
            <a:avLst/>
          </a:prstGeom>
        </p:spPr>
        <p:txBody>
          <a:bodyPr/>
          <a:lstStyle/>
          <a:p>
            <a:r>
              <a:t>In October it was announced that FASEA would adopt FPEC’s Curriculum and Approved degrees list, with an intention to use this as the initial entry standard for new entrants into the financial planning profession. The education standards and transition steps for existing planners, however, are yet be developed. We will continue to work with FASEA on this matter and will keep you informed and supported when this detail becomes available. If you have any questions, please do not hesitate to contact us at </a:t>
            </a:r>
            <a:r>
              <a:rPr u="sng">
                <a:solidFill>
                  <a:srgbClr val="0563C1"/>
                </a:solidFill>
                <a:uFill>
                  <a:solidFill>
                    <a:srgbClr val="0563C1"/>
                  </a:solidFill>
                </a:uFill>
                <a:hlinkClick r:id="rId3"/>
              </a:rPr>
              <a:t>policy@fpa.com.au</a:t>
            </a:r>
            <a:r>
              <a:t>.</a:t>
            </a:r>
          </a:p>
        </p:txBody>
      </p:sp>
    </p:spTree>
    <p:extLst>
      <p:ext uri="{BB962C8B-B14F-4D97-AF65-F5344CB8AC3E}">
        <p14:creationId xmlns:p14="http://schemas.microsoft.com/office/powerpoint/2010/main" val="224557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prstGeom prst="rect">
            <a:avLst/>
          </a:prstGeom>
        </p:spPr>
        <p:txBody>
          <a:bodyPr/>
          <a:lstStyle/>
          <a:p>
            <a:endParaRPr/>
          </a:p>
        </p:txBody>
      </p:sp>
      <p:sp>
        <p:nvSpPr>
          <p:cNvPr id="465" name="Shape 465"/>
          <p:cNvSpPr>
            <a:spLocks noGrp="1"/>
          </p:cNvSpPr>
          <p:nvPr>
            <p:ph type="body" sz="quarter" idx="1"/>
          </p:nvPr>
        </p:nvSpPr>
        <p:spPr>
          <a:prstGeom prst="rect">
            <a:avLst/>
          </a:prstGeom>
        </p:spPr>
        <p:txBody>
          <a:bodyPr/>
          <a:lstStyle/>
          <a:p>
            <a:r>
              <a:t>Booklet is there to help understand these obligations. The booklet helps you understand how the code helps you meet these obligations. </a:t>
            </a:r>
          </a:p>
          <a:p>
            <a:endParaRPr/>
          </a:p>
          <a:p>
            <a:r>
              <a:t>It’s also easy to forget that your advice obligations go beyond just the best interest duty. They also include the appropriate advice requirement, warning clients when advice is based on incomplete or inaccurate information and that you have obligations to prioritise client’s interests over everything else. </a:t>
            </a:r>
          </a:p>
          <a:p>
            <a:endParaRPr/>
          </a:p>
          <a:p>
            <a:r>
              <a:t>One key message to take away from today also is that it is important to identify who is my client. Is it an individual, or a couple, or a trustee, or members. </a:t>
            </a:r>
          </a:p>
        </p:txBody>
      </p:sp>
    </p:spTree>
    <p:extLst>
      <p:ext uri="{BB962C8B-B14F-4D97-AF65-F5344CB8AC3E}">
        <p14:creationId xmlns:p14="http://schemas.microsoft.com/office/powerpoint/2010/main" val="34226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r>
              <a:t>Best interest duty is not a pub test – it is a Corporations Act test – it is an RG 175 test. </a:t>
            </a:r>
          </a:p>
          <a:p>
            <a:r>
              <a:t>There are 2 components to it. 1 says you must at in the best interests of the client in relation to the advice. 2 is there if it isn’t clear you meet 1. </a:t>
            </a:r>
          </a:p>
          <a:p>
            <a:r>
              <a:t>An exercise you should go through each time you provide advice is that:</a:t>
            </a:r>
          </a:p>
          <a:p>
            <a:r>
              <a:t>	You should be very clearly able to articulate at the end of the advice why the advice is in the clients best interest. </a:t>
            </a:r>
          </a:p>
          <a:p>
            <a:endParaRPr/>
          </a:p>
          <a:p>
            <a:r>
              <a:t>So lets go through some examples of where things can go wrong. </a:t>
            </a:r>
          </a:p>
        </p:txBody>
      </p:sp>
    </p:spTree>
    <p:extLst>
      <p:ext uri="{BB962C8B-B14F-4D97-AF65-F5344CB8AC3E}">
        <p14:creationId xmlns:p14="http://schemas.microsoft.com/office/powerpoint/2010/main" val="107240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prstGeom prst="rect">
            <a:avLst/>
          </a:prstGeom>
        </p:spPr>
        <p:txBody>
          <a:bodyPr/>
          <a:lstStyle/>
          <a:p>
            <a:endParaRPr/>
          </a:p>
        </p:txBody>
      </p:sp>
      <p:sp>
        <p:nvSpPr>
          <p:cNvPr id="480" name="Shape 480"/>
          <p:cNvSpPr>
            <a:spLocks noGrp="1"/>
          </p:cNvSpPr>
          <p:nvPr>
            <p:ph type="body" sz="quarter" idx="1"/>
          </p:nvPr>
        </p:nvSpPr>
        <p:spPr>
          <a:prstGeom prst="rect">
            <a:avLst/>
          </a:prstGeom>
        </p:spPr>
        <p:txBody>
          <a:bodyPr/>
          <a:lstStyle/>
          <a:p>
            <a:r>
              <a:t>Best interest duty is not a pub test – it is a Corporations Act test – it is an RG 175 test. </a:t>
            </a:r>
          </a:p>
          <a:p>
            <a:r>
              <a:t>There are 2 components to it. 1 says you must at in the best interests of the client in relation to the advice. 2 is there if it isn’t clear you meet 1. </a:t>
            </a:r>
          </a:p>
          <a:p>
            <a:r>
              <a:t>An exercise you should go through each time you provide advice is that:</a:t>
            </a:r>
          </a:p>
          <a:p>
            <a:r>
              <a:t>	You should be very clearly able to articulate at the end of the advice why the advice is in the clients best interest. </a:t>
            </a:r>
          </a:p>
          <a:p>
            <a:endParaRPr/>
          </a:p>
          <a:p>
            <a:r>
              <a:t>So lets go through some examples of where things can go wrong. </a:t>
            </a:r>
          </a:p>
        </p:txBody>
      </p:sp>
    </p:spTree>
    <p:extLst>
      <p:ext uri="{BB962C8B-B14F-4D97-AF65-F5344CB8AC3E}">
        <p14:creationId xmlns:p14="http://schemas.microsoft.com/office/powerpoint/2010/main" val="419030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noRot="1" noChangeAspect="1"/>
          </p:cNvSpPr>
          <p:nvPr>
            <p:ph type="sldImg"/>
          </p:nvPr>
        </p:nvSpPr>
        <p:spPr>
          <a:prstGeom prst="rect">
            <a:avLst/>
          </a:prstGeom>
        </p:spPr>
        <p:txBody>
          <a:bodyPr/>
          <a:lstStyle/>
          <a:p>
            <a:endParaRPr/>
          </a:p>
        </p:txBody>
      </p:sp>
      <p:sp>
        <p:nvSpPr>
          <p:cNvPr id="487" name="Shape 487"/>
          <p:cNvSpPr>
            <a:spLocks noGrp="1"/>
          </p:cNvSpPr>
          <p:nvPr>
            <p:ph type="body" sz="quarter" idx="1"/>
          </p:nvPr>
        </p:nvSpPr>
        <p:spPr>
          <a:prstGeom prst="rect">
            <a:avLst/>
          </a:prstGeom>
        </p:spPr>
        <p:txBody>
          <a:bodyPr/>
          <a:lstStyle/>
          <a:p>
            <a:r>
              <a:t>Best interest duty is not a pub test – it is a Corporations Act test – it is an RG 175 test. </a:t>
            </a:r>
          </a:p>
          <a:p>
            <a:r>
              <a:t>There are 2 components to it. 1 says you must at in the best interests of the client in relation to the advice. 2 is there if it isn’t clear you meet 1. </a:t>
            </a:r>
          </a:p>
          <a:p>
            <a:r>
              <a:t>An exercise you should go through each time you provide advice is that:</a:t>
            </a:r>
          </a:p>
          <a:p>
            <a:r>
              <a:t>	You should be very clearly able to articulate at the end of the advice why the advice is in the clients best interest. </a:t>
            </a:r>
          </a:p>
          <a:p>
            <a:endParaRPr/>
          </a:p>
          <a:p>
            <a:r>
              <a:t>So lets go through some examples of where things can go wrong. </a:t>
            </a:r>
          </a:p>
        </p:txBody>
      </p:sp>
    </p:spTree>
    <p:extLst>
      <p:ext uri="{BB962C8B-B14F-4D97-AF65-F5344CB8AC3E}">
        <p14:creationId xmlns:p14="http://schemas.microsoft.com/office/powerpoint/2010/main" val="47532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noRot="1" noChangeAspect="1"/>
          </p:cNvSpPr>
          <p:nvPr>
            <p:ph type="sldImg"/>
          </p:nvPr>
        </p:nvSpPr>
        <p:spPr>
          <a:prstGeom prst="rect">
            <a:avLst/>
          </a:prstGeom>
        </p:spPr>
        <p:txBody>
          <a:bodyPr/>
          <a:lstStyle/>
          <a:p>
            <a:endParaRPr/>
          </a:p>
        </p:txBody>
      </p:sp>
      <p:sp>
        <p:nvSpPr>
          <p:cNvPr id="516" name="Shape 516"/>
          <p:cNvSpPr>
            <a:spLocks noGrp="1"/>
          </p:cNvSpPr>
          <p:nvPr>
            <p:ph type="body" sz="quarter" idx="1"/>
          </p:nvPr>
        </p:nvSpPr>
        <p:spPr>
          <a:prstGeom prst="rect">
            <a:avLst/>
          </a:prstGeom>
        </p:spPr>
        <p:txBody>
          <a:bodyPr/>
          <a:lstStyle/>
          <a:p>
            <a:r>
              <a:t>This case study comes from FOS, and is Example 2 from the booklet.</a:t>
            </a:r>
          </a:p>
          <a:p>
            <a:endParaRPr/>
          </a:p>
          <a:p>
            <a:r>
              <a:t>Steve the client is getting married shortly and wanted to sort out his financial position. This included reviewing his super, putting insurances in place, but also setting up a savings plan in preparation for buying a home with his soon to be wife. It was agreed given their uncertain financial position post marriage to defer the advice about savings for the home, but super and insurances would be dealt with. </a:t>
            </a:r>
          </a:p>
          <a:p>
            <a:endParaRPr/>
          </a:p>
          <a:p>
            <a:r>
              <a:t>The planner reviewed his current super funds PDS, and based on Steve’s risk profile and investment objectives that his current fund wasn’t appropriate, so he recommended Steve roll over. He also recommended some life, TPD and income protection for Steve. </a:t>
            </a:r>
          </a:p>
          <a:p>
            <a:endParaRPr/>
          </a:p>
          <a:p>
            <a:r>
              <a:t>The super rollover was fine, but when Steve applied for the insurance coverage it was offered with exemptions and significant loadings. On investigation, Steve had appropriate levels of cover in his existing fund without exemptions or loadings. The planner was unable to get the previous super reinstated. </a:t>
            </a:r>
          </a:p>
          <a:p>
            <a:endParaRPr/>
          </a:p>
          <a:p>
            <a:r>
              <a:t>FOS found that Steve’s planner has not collected sufficient health information; existing product investigation had focused on investment options and balanced only; Steve’s planner had failed to warn him that he had relied on incomplete and inaccurate information. </a:t>
            </a:r>
          </a:p>
          <a:p>
            <a:r>
              <a:t>FOS had to calculate compensation based on the increased premiums and likelihood to claim on an exempted term. </a:t>
            </a:r>
          </a:p>
        </p:txBody>
      </p:sp>
    </p:spTree>
    <p:extLst>
      <p:ext uri="{BB962C8B-B14F-4D97-AF65-F5344CB8AC3E}">
        <p14:creationId xmlns:p14="http://schemas.microsoft.com/office/powerpoint/2010/main" val="397935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r>
              <a:t>ASIC RG 175 – Example 19</a:t>
            </a:r>
          </a:p>
          <a:p>
            <a:pPr>
              <a:defRPr sz="2400"/>
            </a:pPr>
            <a:r>
              <a:t>A client has three different superannuation accounts with three different trustees. They approach an advice provider for advice about how best to consolidate their superannuation. The advice provider recommends that the client consolidate all of their superannuation accounts into a new fund, which will have higher ongoing fees than the combined fees of their old superannuation accounts. The new fund would confer certain additional benefits on the client including:</a:t>
            </a:r>
          </a:p>
          <a:p>
            <a:pPr lvl="1" indent="457200">
              <a:defRPr sz="2000"/>
            </a:pPr>
            <a:r>
              <a:t>the ability to switch between options daily;</a:t>
            </a:r>
          </a:p>
          <a:p>
            <a:pPr lvl="1" indent="457200">
              <a:defRPr sz="2000"/>
            </a:pPr>
            <a:r>
              <a:t>a more varied menu of options; and</a:t>
            </a:r>
          </a:p>
          <a:p>
            <a:pPr lvl="1" indent="457200">
              <a:defRPr sz="2000"/>
            </a:pPr>
            <a:r>
              <a:t>reports and educational material that are easier to understand.</a:t>
            </a:r>
          </a:p>
          <a:p>
            <a:pPr>
              <a:defRPr sz="2400"/>
            </a:pPr>
            <a:r>
              <a:t>There is nothing in the client’s relevant circumstances to indicate that these benefits would be of particular relevance to the client. </a:t>
            </a:r>
          </a:p>
          <a:p>
            <a:pPr>
              <a:defRPr sz="2400"/>
            </a:pPr>
            <a:endParaRPr/>
          </a:p>
          <a:p>
            <a:pPr>
              <a:defRPr sz="2400"/>
            </a:pPr>
            <a:r>
              <a:t>ASIC Report 562: </a:t>
            </a:r>
            <a:r>
              <a:rPr sz="1200"/>
              <a:t>Financial advice: Vertically integrated institutions and conflicts of interest:</a:t>
            </a:r>
          </a:p>
          <a:p>
            <a:pPr marL="342900" indent="-342900">
              <a:buSzPct val="100000"/>
              <a:buFont typeface="Arial"/>
              <a:buChar char="•"/>
              <a:defRPr sz="2400"/>
            </a:pPr>
            <a:r>
              <a:t>Highlighted that there is generally a failure where related products are involved to conduct a reasonable investigation</a:t>
            </a:r>
          </a:p>
          <a:p>
            <a:pPr marL="342900" indent="-342900">
              <a:buSzPct val="100000"/>
              <a:buFont typeface="Arial"/>
              <a:buChar char="•"/>
              <a:defRPr sz="2400"/>
            </a:pPr>
            <a:r>
              <a:t>There is also generally a failure to consider the existing products the client has and any products the client may request to be considered. </a:t>
            </a:r>
          </a:p>
        </p:txBody>
      </p:sp>
    </p:spTree>
    <p:extLst>
      <p:ext uri="{BB962C8B-B14F-4D97-AF65-F5344CB8AC3E}">
        <p14:creationId xmlns:p14="http://schemas.microsoft.com/office/powerpoint/2010/main" val="375588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t>So – be aware of your BID obligations. </a:t>
            </a:r>
          </a:p>
          <a:p>
            <a:r>
              <a:t>Review your current practices to ensure you are confident your advice process maps to BID</a:t>
            </a:r>
          </a:p>
          <a:p>
            <a:r>
              <a:t>Ask yourself after each piece of advice if:</a:t>
            </a:r>
          </a:p>
          <a:p>
            <a:r>
              <a:t>	The client is likely to be better off as an outcome of the advice</a:t>
            </a:r>
          </a:p>
          <a:p>
            <a:r>
              <a:t>	Does the advice really meet the clients goals and objectives</a:t>
            </a:r>
          </a:p>
          <a:p>
            <a:r>
              <a:t>	Have the tradeoffs and costs been fully offset. </a:t>
            </a:r>
          </a:p>
          <a:p>
            <a:r>
              <a:t>If in doubt, the FPA code of professional practice is used by EDR schemes and courts and provides practical rules to ensure you provide professional advice services. </a:t>
            </a:r>
          </a:p>
        </p:txBody>
      </p:sp>
    </p:spTree>
    <p:extLst>
      <p:ext uri="{BB962C8B-B14F-4D97-AF65-F5344CB8AC3E}">
        <p14:creationId xmlns:p14="http://schemas.microsoft.com/office/powerpoint/2010/main" val="220950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xfrm>
            <a:off x="381000" y="685800"/>
            <a:ext cx="6096000" cy="3429000"/>
          </a:xfrm>
          <a:prstGeom prst="rect">
            <a:avLst/>
          </a:prstGeom>
        </p:spPr>
        <p:txBody>
          <a:bodyPr/>
          <a:lstStyle/>
          <a:p>
            <a:endParaRPr/>
          </a:p>
        </p:txBody>
      </p:sp>
      <p:sp>
        <p:nvSpPr>
          <p:cNvPr id="812" name="Shape 812"/>
          <p:cNvSpPr>
            <a:spLocks noGrp="1"/>
          </p:cNvSpPr>
          <p:nvPr>
            <p:ph type="body" sz="quarter" idx="1"/>
          </p:nvPr>
        </p:nvSpPr>
        <p:spPr>
          <a:prstGeom prst="rect">
            <a:avLst/>
          </a:prstGeom>
        </p:spPr>
        <p:txBody>
          <a:bodyPr/>
          <a:lstStyle/>
          <a:p>
            <a:r>
              <a:t>The Corporations Amendment (Professional Standards and Education) Bill 2016 was passed in February 2017. It did the following:</a:t>
            </a:r>
          </a:p>
          <a:p>
            <a:pPr marL="228600" indent="-228600">
              <a:buSzPct val="100000"/>
              <a:buAutoNum type="arabicPeriod"/>
            </a:pPr>
            <a:r>
              <a:t>Established FASEA to set the new professional and education standards – set up from 1 July 2017. </a:t>
            </a:r>
          </a:p>
          <a:p>
            <a:pPr marL="228600" indent="-228600">
              <a:buSzPct val="100000"/>
              <a:buAutoNum type="arabicPeriod"/>
            </a:pPr>
            <a:r>
              <a:t>Made changes to the financial adviser register</a:t>
            </a:r>
          </a:p>
          <a:p>
            <a:pPr marL="228600" indent="-228600">
              <a:buSzPct val="100000"/>
              <a:buAutoNum type="arabicPeriod"/>
            </a:pPr>
            <a:r>
              <a:t>Enshrined the term financial planner/adviser which FPA has been asking for since 2012. Now only those registered on the FAR and meeting the new standards can call themselves a financial planner/adviser. From 1 Jan 2019</a:t>
            </a:r>
          </a:p>
          <a:p>
            <a:pPr marL="228600" indent="-228600">
              <a:buSzPct val="100000"/>
              <a:buAutoNum type="arabicPeriod"/>
            </a:pPr>
            <a:r>
              <a:t>A new CPD standard for the whole profession from 2019</a:t>
            </a:r>
          </a:p>
          <a:p>
            <a:pPr marL="228600" indent="-228600">
              <a:buSzPct val="100000"/>
              <a:buAutoNum type="arabicPeriod"/>
            </a:pPr>
            <a:r>
              <a:t>A code of ethics and code monitoring bodies which everyone will need to sign up for from 2020. </a:t>
            </a:r>
          </a:p>
          <a:p>
            <a:pPr marL="228600" indent="-228600">
              <a:buSzPct val="100000"/>
              <a:buAutoNum type="arabicPeriod"/>
            </a:pPr>
            <a:r>
              <a:t>Existing planners will need to meet a new degree equivalence standard by 2024. </a:t>
            </a:r>
          </a:p>
          <a:p>
            <a:pPr marL="228600" indent="-228600">
              <a:buSzPct val="100000"/>
              <a:buAutoNum type="arabicPeriod"/>
            </a:pPr>
            <a:r>
              <a:t>All existing planners will need to pass an exam by 31 Dec 2020. </a:t>
            </a:r>
          </a:p>
          <a:p>
            <a:pPr marL="228600" indent="-228600">
              <a:buSzPct val="100000"/>
              <a:buAutoNum type="arabicPeriod"/>
            </a:pPr>
            <a:r>
              <a:t>New entrants will need to complete an approved degree, pass the same exam everyone will need to, and complete a professional year where they will be mentored from 1 Jan 2019. </a:t>
            </a:r>
          </a:p>
        </p:txBody>
      </p:sp>
    </p:spTree>
    <p:extLst>
      <p:ext uri="{BB962C8B-B14F-4D97-AF65-F5344CB8AC3E}">
        <p14:creationId xmlns:p14="http://schemas.microsoft.com/office/powerpoint/2010/main" val="198606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99" name="Title Text"/>
          <p:cNvSpPr txBox="1">
            <a:spLocks noGrp="1"/>
          </p:cNvSpPr>
          <p:nvPr>
            <p:ph type="title"/>
          </p:nvPr>
        </p:nvSpPr>
        <p:spPr>
          <a:xfrm>
            <a:off x="839787" y="457200"/>
            <a:ext cx="3932239" cy="1600200"/>
          </a:xfrm>
          <a:prstGeom prst="rect">
            <a:avLst/>
          </a:prstGeom>
        </p:spPr>
        <p:txBody>
          <a:bodyPr anchor="b">
            <a:normAutofit/>
          </a:bodyPr>
          <a:lstStyle>
            <a:lvl1pPr>
              <a:defRPr sz="3200">
                <a:latin typeface="Arial"/>
                <a:ea typeface="Arial"/>
                <a:cs typeface="Arial"/>
                <a:sym typeface="Arial"/>
              </a:defRPr>
            </a:lvl1pPr>
          </a:lstStyle>
          <a:p>
            <a:r>
              <a:t>Title Text</a:t>
            </a:r>
          </a:p>
        </p:txBody>
      </p:sp>
      <p:sp>
        <p:nvSpPr>
          <p:cNvPr id="100" name="Picture Placeholder 2"/>
          <p:cNvSpPr>
            <a:spLocks noGrp="1"/>
          </p:cNvSpPr>
          <p:nvPr>
            <p:ph type="pic" sz="half" idx="13"/>
          </p:nvPr>
        </p:nvSpPr>
        <p:spPr>
          <a:xfrm>
            <a:off x="5183187" y="987425"/>
            <a:ext cx="6172201" cy="4873625"/>
          </a:xfrm>
          <a:prstGeom prst="rect">
            <a:avLst/>
          </a:prstGeom>
        </p:spPr>
        <p:txBody>
          <a:bodyPr lIns="91439" rIns="91439"/>
          <a:lstStyle/>
          <a:p>
            <a:endParaRPr/>
          </a:p>
        </p:txBody>
      </p:sp>
      <p:sp>
        <p:nvSpPr>
          <p:cNvPr id="101" name="Body Level One…"/>
          <p:cNvSpPr txBox="1">
            <a:spLocks noGrp="1"/>
          </p:cNvSpPr>
          <p:nvPr>
            <p:ph type="body" sz="quarter" idx="1"/>
          </p:nvPr>
        </p:nvSpPr>
        <p:spPr>
          <a:xfrm>
            <a:off x="839787" y="2057400"/>
            <a:ext cx="3932239" cy="3811588"/>
          </a:xfrm>
          <a:prstGeom prst="rect">
            <a:avLst/>
          </a:prstGeom>
        </p:spPr>
        <p:txBody>
          <a:bodyPr>
            <a:normAutofit/>
          </a:bodyPr>
          <a:lstStyle>
            <a:lvl1pPr marL="0" indent="0">
              <a:buSzTx/>
              <a:buFontTx/>
              <a:buNone/>
              <a:defRPr sz="1600">
                <a:latin typeface="Arial"/>
                <a:ea typeface="Arial"/>
                <a:cs typeface="Arial"/>
                <a:sym typeface="Arial"/>
              </a:defRPr>
            </a:lvl1pPr>
            <a:lvl2pPr marL="0" indent="457200">
              <a:buSzTx/>
              <a:buFontTx/>
              <a:buNone/>
              <a:defRPr sz="1600">
                <a:latin typeface="Arial"/>
                <a:ea typeface="Arial"/>
                <a:cs typeface="Arial"/>
                <a:sym typeface="Arial"/>
              </a:defRPr>
            </a:lvl2pPr>
            <a:lvl3pPr marL="0" indent="914400">
              <a:buSzTx/>
              <a:buFontTx/>
              <a:buNone/>
              <a:defRPr sz="1600">
                <a:latin typeface="Arial"/>
                <a:ea typeface="Arial"/>
                <a:cs typeface="Arial"/>
                <a:sym typeface="Arial"/>
              </a:defRPr>
            </a:lvl3pPr>
            <a:lvl4pPr marL="0" indent="1371600">
              <a:buSzTx/>
              <a:buFontTx/>
              <a:buNone/>
              <a:defRPr sz="1600">
                <a:latin typeface="Arial"/>
                <a:ea typeface="Arial"/>
                <a:cs typeface="Arial"/>
                <a:sym typeface="Arial"/>
              </a:defRPr>
            </a:lvl4pPr>
            <a:lvl5pPr marL="0" indent="1828800">
              <a:buSzTx/>
              <a:buFontTx/>
              <a:buNone/>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ivider_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566400" y="5075837"/>
            <a:ext cx="5769628" cy="1424641"/>
          </a:xfrm>
          <a:prstGeom prst="rect">
            <a:avLst/>
          </a:prstGeom>
        </p:spPr>
        <p:txBody>
          <a:bodyPr>
            <a:normAutofit/>
          </a:bodyPr>
          <a:lstStyle>
            <a:lvl1pPr>
              <a:lnSpc>
                <a:spcPct val="85000"/>
              </a:lnSpc>
              <a:defRPr sz="3600" cap="all">
                <a:solidFill>
                  <a:srgbClr val="FFFFFF"/>
                </a:solidFill>
                <a:latin typeface="Arial"/>
                <a:ea typeface="Arial"/>
                <a:cs typeface="Arial"/>
                <a:sym typeface="Arial"/>
              </a:defRPr>
            </a:lvl1pPr>
          </a:lstStyle>
          <a:p>
            <a:r>
              <a:t>Title Text</a:t>
            </a:r>
          </a:p>
        </p:txBody>
      </p:sp>
      <p:sp>
        <p:nvSpPr>
          <p:cNvPr id="110" name="Body Level One…"/>
          <p:cNvSpPr txBox="1">
            <a:spLocks noGrp="1"/>
          </p:cNvSpPr>
          <p:nvPr>
            <p:ph type="body" sz="quarter" idx="1"/>
          </p:nvPr>
        </p:nvSpPr>
        <p:spPr>
          <a:xfrm>
            <a:off x="575386" y="2877803"/>
            <a:ext cx="5760642" cy="1889126"/>
          </a:xfrm>
          <a:prstGeom prst="rect">
            <a:avLst/>
          </a:prstGeom>
        </p:spPr>
        <p:txBody>
          <a:bodyPr>
            <a:normAutofit/>
          </a:bodyPr>
          <a:lstStyle>
            <a:lvl1pPr>
              <a:lnSpc>
                <a:spcPct val="80000"/>
              </a:lnSpc>
              <a:defRPr sz="20000">
                <a:solidFill>
                  <a:srgbClr val="FFFFFF"/>
                </a:solidFill>
                <a:latin typeface="Arial"/>
                <a:ea typeface="Arial"/>
                <a:cs typeface="Arial"/>
                <a:sym typeface="Arial"/>
              </a:defRPr>
            </a:lvl1pPr>
            <a:lvl2pPr marL="685800" indent="-228600">
              <a:lnSpc>
                <a:spcPct val="80000"/>
              </a:lnSpc>
              <a:defRPr sz="20000">
                <a:solidFill>
                  <a:srgbClr val="FFFFFF"/>
                </a:solidFill>
                <a:latin typeface="Arial"/>
                <a:ea typeface="Arial"/>
                <a:cs typeface="Arial"/>
                <a:sym typeface="Arial"/>
              </a:defRPr>
            </a:lvl2pPr>
            <a:lvl3pPr marL="1143000" indent="-228600">
              <a:lnSpc>
                <a:spcPct val="80000"/>
              </a:lnSpc>
              <a:defRPr sz="20000">
                <a:solidFill>
                  <a:srgbClr val="FFFFFF"/>
                </a:solidFill>
                <a:latin typeface="Arial"/>
                <a:ea typeface="Arial"/>
                <a:cs typeface="Arial"/>
                <a:sym typeface="Arial"/>
              </a:defRPr>
            </a:lvl3pPr>
            <a:lvl4pPr marL="1600200" indent="-228600">
              <a:lnSpc>
                <a:spcPct val="80000"/>
              </a:lnSpc>
              <a:defRPr sz="20000">
                <a:solidFill>
                  <a:srgbClr val="FFFFFF"/>
                </a:solidFill>
                <a:latin typeface="Arial"/>
                <a:ea typeface="Arial"/>
                <a:cs typeface="Arial"/>
                <a:sym typeface="Arial"/>
              </a:defRPr>
            </a:lvl4pPr>
            <a:lvl5pPr marL="2057400" indent="-228600">
              <a:lnSpc>
                <a:spcPct val="80000"/>
              </a:lnSpc>
              <a:defRPr sz="200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1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9" name="Title Text"/>
          <p:cNvSpPr txBox="1">
            <a:spLocks noGrp="1"/>
          </p:cNvSpPr>
          <p:nvPr>
            <p:ph type="title"/>
          </p:nvPr>
        </p:nvSpPr>
        <p:spPr>
          <a:xfrm>
            <a:off x="1524000" y="1122362"/>
            <a:ext cx="9144000" cy="2387601"/>
          </a:xfrm>
          <a:prstGeom prst="rect">
            <a:avLst/>
          </a:prstGeom>
        </p:spPr>
        <p:txBody>
          <a:bodyPr anchor="b">
            <a:normAutofit/>
          </a:bodyPr>
          <a:lstStyle>
            <a:lvl1pPr algn="ctr">
              <a:defRPr sz="6000">
                <a:latin typeface="Arial"/>
                <a:ea typeface="Arial"/>
                <a:cs typeface="Arial"/>
                <a:sym typeface="Arial"/>
              </a:defRPr>
            </a:lvl1pPr>
          </a:lstStyle>
          <a:p>
            <a:r>
              <a:t>Title Text</a:t>
            </a:r>
          </a:p>
        </p:txBody>
      </p:sp>
      <p:sp>
        <p:nvSpPr>
          <p:cNvPr id="120" name="Body Level One…"/>
          <p:cNvSpPr txBox="1">
            <a:spLocks noGrp="1"/>
          </p:cNvSpPr>
          <p:nvPr>
            <p:ph type="body" sz="quarter" idx="1"/>
          </p:nvPr>
        </p:nvSpPr>
        <p:spPr>
          <a:xfrm>
            <a:off x="1524000" y="3602037"/>
            <a:ext cx="9144000" cy="1655763"/>
          </a:xfrm>
          <a:prstGeom prst="rect">
            <a:avLst/>
          </a:prstGeom>
        </p:spPr>
        <p:txBody>
          <a:bodyPr>
            <a:normAutofit/>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9" name="Title Text"/>
          <p:cNvSpPr txBox="1">
            <a:spLocks noGrp="1"/>
          </p:cNvSpPr>
          <p:nvPr>
            <p:ph type="title"/>
          </p:nvPr>
        </p:nvSpPr>
        <p:spPr>
          <a:xfrm>
            <a:off x="838200" y="365125"/>
            <a:ext cx="10515600"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130" name="Body Level One…"/>
          <p:cNvSpPr txBox="1">
            <a:spLocks noGrp="1"/>
          </p:cNvSpPr>
          <p:nvPr>
            <p:ph type="body" idx="1"/>
          </p:nvPr>
        </p:nvSpPr>
        <p:spPr>
          <a:xfrm>
            <a:off x="838200" y="1825625"/>
            <a:ext cx="10515600" cy="4351338"/>
          </a:xfrm>
          <a:prstGeom prst="rect">
            <a:avLst/>
          </a:prstGeom>
        </p:spPr>
        <p:txBody>
          <a:bodyPr>
            <a:normAutofit/>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3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9" name="Title Text"/>
          <p:cNvSpPr txBox="1">
            <a:spLocks noGrp="1"/>
          </p:cNvSpPr>
          <p:nvPr>
            <p:ph type="title"/>
          </p:nvPr>
        </p:nvSpPr>
        <p:spPr>
          <a:xfrm>
            <a:off x="831850" y="1709738"/>
            <a:ext cx="10515600" cy="2852737"/>
          </a:xfrm>
          <a:prstGeom prst="rect">
            <a:avLst/>
          </a:prstGeom>
        </p:spPr>
        <p:txBody>
          <a:bodyPr anchor="b">
            <a:normAutofit/>
          </a:bodyPr>
          <a:lstStyle>
            <a:lvl1pPr>
              <a:defRPr sz="6000">
                <a:latin typeface="Arial"/>
                <a:ea typeface="Arial"/>
                <a:cs typeface="Arial"/>
                <a:sym typeface="Arial"/>
              </a:defRPr>
            </a:lvl1pPr>
          </a:lstStyle>
          <a:p>
            <a:r>
              <a:t>Title Text</a:t>
            </a:r>
          </a:p>
        </p:txBody>
      </p:sp>
      <p:sp>
        <p:nvSpPr>
          <p:cNvPr id="140" name="Body Level One…"/>
          <p:cNvSpPr txBox="1">
            <a:spLocks noGrp="1"/>
          </p:cNvSpPr>
          <p:nvPr>
            <p:ph type="body" sz="quarter" idx="1"/>
          </p:nvPr>
        </p:nvSpPr>
        <p:spPr>
          <a:xfrm>
            <a:off x="831850" y="4589462"/>
            <a:ext cx="10515600" cy="1500188"/>
          </a:xfrm>
          <a:prstGeom prst="rect">
            <a:avLst/>
          </a:prstGeom>
        </p:spPr>
        <p:txBody>
          <a:bodyPr>
            <a:normAutofit/>
          </a:bodyPr>
          <a:lstStyle>
            <a:lvl1pPr marL="0" indent="0">
              <a:buSzTx/>
              <a:buFontTx/>
              <a:buNone/>
              <a:defRPr sz="2400">
                <a:solidFill>
                  <a:srgbClr val="888888"/>
                </a:solidFill>
                <a:latin typeface="Arial"/>
                <a:ea typeface="Arial"/>
                <a:cs typeface="Arial"/>
                <a:sym typeface="Arial"/>
              </a:defRPr>
            </a:lvl1pPr>
            <a:lvl2pPr marL="0" indent="457200">
              <a:buSzTx/>
              <a:buFontTx/>
              <a:buNone/>
              <a:defRPr sz="2400">
                <a:solidFill>
                  <a:srgbClr val="888888"/>
                </a:solidFill>
                <a:latin typeface="Arial"/>
                <a:ea typeface="Arial"/>
                <a:cs typeface="Arial"/>
                <a:sym typeface="Arial"/>
              </a:defRPr>
            </a:lvl2pPr>
            <a:lvl3pPr marL="0" indent="914400">
              <a:buSzTx/>
              <a:buFontTx/>
              <a:buNone/>
              <a:defRPr sz="2400">
                <a:solidFill>
                  <a:srgbClr val="888888"/>
                </a:solidFill>
                <a:latin typeface="Arial"/>
                <a:ea typeface="Arial"/>
                <a:cs typeface="Arial"/>
                <a:sym typeface="Arial"/>
              </a:defRPr>
            </a:lvl3pPr>
            <a:lvl4pPr marL="0" indent="1371600">
              <a:buSzTx/>
              <a:buFontTx/>
              <a:buNone/>
              <a:defRPr sz="2400">
                <a:solidFill>
                  <a:srgbClr val="888888"/>
                </a:solidFill>
                <a:latin typeface="Arial"/>
                <a:ea typeface="Arial"/>
                <a:cs typeface="Arial"/>
                <a:sym typeface="Arial"/>
              </a:defRPr>
            </a:lvl4pPr>
            <a:lvl5pPr marL="0" indent="1828800">
              <a:buSzTx/>
              <a:buFontTx/>
              <a:buNone/>
              <a:defRPr sz="2400">
                <a:solidFill>
                  <a:srgbClr val="88888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4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9" name="Title Text"/>
          <p:cNvSpPr txBox="1">
            <a:spLocks noGrp="1"/>
          </p:cNvSpPr>
          <p:nvPr>
            <p:ph type="title"/>
          </p:nvPr>
        </p:nvSpPr>
        <p:spPr>
          <a:xfrm>
            <a:off x="838200" y="365125"/>
            <a:ext cx="10515600"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150" name="Body Level One…"/>
          <p:cNvSpPr txBox="1">
            <a:spLocks noGrp="1"/>
          </p:cNvSpPr>
          <p:nvPr>
            <p:ph type="body" sz="half" idx="1"/>
          </p:nvPr>
        </p:nvSpPr>
        <p:spPr>
          <a:xfrm>
            <a:off x="838200" y="1825625"/>
            <a:ext cx="5181600" cy="4351338"/>
          </a:xfrm>
          <a:prstGeom prst="rect">
            <a:avLst/>
          </a:prstGeom>
        </p:spPr>
        <p:txBody>
          <a:bodyPr>
            <a:normAutofit/>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5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9" name="Title Text"/>
          <p:cNvSpPr txBox="1">
            <a:spLocks noGrp="1"/>
          </p:cNvSpPr>
          <p:nvPr>
            <p:ph type="title"/>
          </p:nvPr>
        </p:nvSpPr>
        <p:spPr>
          <a:xfrm>
            <a:off x="839787" y="365125"/>
            <a:ext cx="10515601"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160" name="Body Level One…"/>
          <p:cNvSpPr txBox="1">
            <a:spLocks noGrp="1"/>
          </p:cNvSpPr>
          <p:nvPr>
            <p:ph type="body" sz="quarter" idx="1"/>
          </p:nvPr>
        </p:nvSpPr>
        <p:spPr>
          <a:xfrm>
            <a:off x="839787" y="1681163"/>
            <a:ext cx="5157789" cy="823913"/>
          </a:xfrm>
          <a:prstGeom prst="rect">
            <a:avLst/>
          </a:prstGeom>
        </p:spPr>
        <p:txBody>
          <a:bodyPr anchor="b">
            <a:normAutofit/>
          </a:bodyPr>
          <a:lstStyle>
            <a:lvl1pPr marL="0" indent="0">
              <a:buSzTx/>
              <a:buFontTx/>
              <a:buNone/>
              <a:defRPr sz="2400" b="1">
                <a:latin typeface="Arial"/>
                <a:ea typeface="Arial"/>
                <a:cs typeface="Arial"/>
                <a:sym typeface="Arial"/>
              </a:defRPr>
            </a:lvl1pPr>
            <a:lvl2pPr marL="0" indent="457200">
              <a:buSzTx/>
              <a:buFontTx/>
              <a:buNone/>
              <a:defRPr sz="2400" b="1">
                <a:latin typeface="Arial"/>
                <a:ea typeface="Arial"/>
                <a:cs typeface="Arial"/>
                <a:sym typeface="Arial"/>
              </a:defRPr>
            </a:lvl2pPr>
            <a:lvl3pPr marL="0" indent="914400">
              <a:buSzTx/>
              <a:buFontTx/>
              <a:buNone/>
              <a:defRPr sz="2400" b="1">
                <a:latin typeface="Arial"/>
                <a:ea typeface="Arial"/>
                <a:cs typeface="Arial"/>
                <a:sym typeface="Arial"/>
              </a:defRPr>
            </a:lvl3pPr>
            <a:lvl4pPr marL="0" indent="1371600">
              <a:buSzTx/>
              <a:buFontTx/>
              <a:buNone/>
              <a:defRPr sz="2400" b="1">
                <a:latin typeface="Arial"/>
                <a:ea typeface="Arial"/>
                <a:cs typeface="Arial"/>
                <a:sym typeface="Arial"/>
              </a:defRPr>
            </a:lvl4pPr>
            <a:lvl5pPr marL="0" indent="1828800">
              <a:buSzTx/>
              <a:buFont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61" name="Text Placeholder 4"/>
          <p:cNvSpPr>
            <a:spLocks noGrp="1"/>
          </p:cNvSpPr>
          <p:nvPr>
            <p:ph type="body" sz="quarter" idx="13"/>
          </p:nvPr>
        </p:nvSpPr>
        <p:spPr>
          <a:xfrm>
            <a:off x="6172200" y="1681163"/>
            <a:ext cx="5183188" cy="823913"/>
          </a:xfrm>
          <a:prstGeom prst="rect">
            <a:avLst/>
          </a:prstGeom>
        </p:spPr>
        <p:txBody>
          <a:bodyPr anchor="b">
            <a:normAutofit/>
          </a:bodyPr>
          <a:lstStyle/>
          <a:p>
            <a:pPr marL="0" indent="0">
              <a:buSzTx/>
              <a:buFontTx/>
              <a:buNone/>
              <a:defRPr sz="2400" b="1">
                <a:latin typeface="Arial"/>
                <a:ea typeface="Arial"/>
                <a:cs typeface="Arial"/>
                <a:sym typeface="Arial"/>
              </a:defRPr>
            </a:pPr>
            <a:endParaRPr/>
          </a:p>
        </p:txBody>
      </p:sp>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6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0" name="Title Text"/>
          <p:cNvSpPr txBox="1">
            <a:spLocks noGrp="1"/>
          </p:cNvSpPr>
          <p:nvPr>
            <p:ph type="title"/>
          </p:nvPr>
        </p:nvSpPr>
        <p:spPr>
          <a:xfrm>
            <a:off x="838200" y="365125"/>
            <a:ext cx="10515600"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7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86"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7" name="Title Text"/>
          <p:cNvSpPr txBox="1">
            <a:spLocks noGrp="1"/>
          </p:cNvSpPr>
          <p:nvPr>
            <p:ph type="title"/>
          </p:nvPr>
        </p:nvSpPr>
        <p:spPr>
          <a:xfrm>
            <a:off x="839787" y="457200"/>
            <a:ext cx="3932239" cy="1600200"/>
          </a:xfrm>
          <a:prstGeom prst="rect">
            <a:avLst/>
          </a:prstGeom>
        </p:spPr>
        <p:txBody>
          <a:bodyPr anchor="b">
            <a:normAutofit/>
          </a:bodyPr>
          <a:lstStyle>
            <a:lvl1pPr>
              <a:defRPr sz="3200">
                <a:latin typeface="Arial"/>
                <a:ea typeface="Arial"/>
                <a:cs typeface="Arial"/>
                <a:sym typeface="Arial"/>
              </a:defRPr>
            </a:lvl1pPr>
          </a:lstStyle>
          <a:p>
            <a:r>
              <a:t>Title Text</a:t>
            </a:r>
          </a:p>
        </p:txBody>
      </p:sp>
      <p:sp>
        <p:nvSpPr>
          <p:cNvPr id="188" name="Body Level One…"/>
          <p:cNvSpPr txBox="1">
            <a:spLocks noGrp="1"/>
          </p:cNvSpPr>
          <p:nvPr>
            <p:ph type="body" sz="half" idx="1"/>
          </p:nvPr>
        </p:nvSpPr>
        <p:spPr>
          <a:xfrm>
            <a:off x="5183187" y="987425"/>
            <a:ext cx="6172201" cy="4873625"/>
          </a:xfrm>
          <a:prstGeom prst="rect">
            <a:avLst/>
          </a:prstGeom>
        </p:spPr>
        <p:txBody>
          <a:bodyPr>
            <a:normAutofit/>
          </a:bodyPr>
          <a:lstStyle>
            <a:lvl1pPr>
              <a:defRPr sz="3200">
                <a:latin typeface="Arial"/>
                <a:ea typeface="Arial"/>
                <a:cs typeface="Arial"/>
                <a:sym typeface="Arial"/>
              </a:defRPr>
            </a:lvl1pPr>
            <a:lvl2pPr marL="718457" indent="-261257">
              <a:defRPr sz="3200">
                <a:latin typeface="Arial"/>
                <a:ea typeface="Arial"/>
                <a:cs typeface="Arial"/>
                <a:sym typeface="Arial"/>
              </a:defRPr>
            </a:lvl2pPr>
            <a:lvl3pPr marL="1219200" indent="-304800">
              <a:defRPr sz="3200">
                <a:latin typeface="Arial"/>
                <a:ea typeface="Arial"/>
                <a:cs typeface="Arial"/>
                <a:sym typeface="Arial"/>
              </a:defRPr>
            </a:lvl3pPr>
            <a:lvl4pPr marL="1737360" indent="-365760">
              <a:defRPr sz="3200">
                <a:latin typeface="Arial"/>
                <a:ea typeface="Arial"/>
                <a:cs typeface="Arial"/>
                <a:sym typeface="Arial"/>
              </a:defRPr>
            </a:lvl4pPr>
            <a:lvl5pPr marL="2194560" indent="-365760">
              <a:defRPr sz="3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89" name="Text Placeholder 3"/>
          <p:cNvSpPr>
            <a:spLocks noGrp="1"/>
          </p:cNvSpPr>
          <p:nvPr>
            <p:ph type="body" sz="quarter" idx="13"/>
          </p:nvPr>
        </p:nvSpPr>
        <p:spPr>
          <a:xfrm>
            <a:off x="839787" y="2057400"/>
            <a:ext cx="3932238" cy="3811588"/>
          </a:xfrm>
          <a:prstGeom prst="rect">
            <a:avLst/>
          </a:prstGeom>
        </p:spPr>
        <p:txBody>
          <a:bodyPr>
            <a:normAutofit/>
          </a:bodyPr>
          <a:lstStyle/>
          <a:p>
            <a:pPr marL="0" indent="0">
              <a:buSzTx/>
              <a:buFontTx/>
              <a:buNone/>
              <a:defRPr sz="1600">
                <a:latin typeface="Arial"/>
                <a:ea typeface="Arial"/>
                <a:cs typeface="Arial"/>
                <a:sym typeface="Arial"/>
              </a:defRPr>
            </a:pPr>
            <a:endParaRPr/>
          </a:p>
        </p:txBody>
      </p:sp>
      <p:sp>
        <p:nvSpPr>
          <p:cNvPr id="1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 name="Title Text"/>
          <p:cNvSpPr txBox="1">
            <a:spLocks noGrp="1"/>
          </p:cNvSpPr>
          <p:nvPr>
            <p:ph type="title"/>
          </p:nvPr>
        </p:nvSpPr>
        <p:spPr>
          <a:xfrm>
            <a:off x="1524000" y="1122362"/>
            <a:ext cx="9144000" cy="2387601"/>
          </a:xfrm>
          <a:prstGeom prst="rect">
            <a:avLst/>
          </a:prstGeom>
        </p:spPr>
        <p:txBody>
          <a:bodyPr anchor="b">
            <a:normAutofit/>
          </a:bodyPr>
          <a:lstStyle>
            <a:lvl1pPr algn="ctr">
              <a:defRPr sz="6000">
                <a:latin typeface="Arial"/>
                <a:ea typeface="Arial"/>
                <a:cs typeface="Arial"/>
                <a:sym typeface="Arial"/>
              </a:defRPr>
            </a:lvl1pPr>
          </a:lstStyle>
          <a:p>
            <a:r>
              <a:t>Title Text</a:t>
            </a:r>
          </a:p>
        </p:txBody>
      </p:sp>
      <p:sp>
        <p:nvSpPr>
          <p:cNvPr id="21" name="Body Level One…"/>
          <p:cNvSpPr txBox="1">
            <a:spLocks noGrp="1"/>
          </p:cNvSpPr>
          <p:nvPr>
            <p:ph type="body" sz="quarter" idx="1"/>
          </p:nvPr>
        </p:nvSpPr>
        <p:spPr>
          <a:xfrm>
            <a:off x="1524000" y="3602037"/>
            <a:ext cx="9144000" cy="1655763"/>
          </a:xfrm>
          <a:prstGeom prst="rect">
            <a:avLst/>
          </a:prstGeom>
        </p:spPr>
        <p:txBody>
          <a:bodyPr>
            <a:normAutofit/>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97"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98" name="Title Text"/>
          <p:cNvSpPr txBox="1">
            <a:spLocks noGrp="1"/>
          </p:cNvSpPr>
          <p:nvPr>
            <p:ph type="title"/>
          </p:nvPr>
        </p:nvSpPr>
        <p:spPr>
          <a:xfrm>
            <a:off x="839787" y="457200"/>
            <a:ext cx="3932239" cy="1600200"/>
          </a:xfrm>
          <a:prstGeom prst="rect">
            <a:avLst/>
          </a:prstGeom>
        </p:spPr>
        <p:txBody>
          <a:bodyPr anchor="b">
            <a:normAutofit/>
          </a:bodyPr>
          <a:lstStyle>
            <a:lvl1pPr>
              <a:defRPr sz="3200">
                <a:latin typeface="Arial"/>
                <a:ea typeface="Arial"/>
                <a:cs typeface="Arial"/>
                <a:sym typeface="Arial"/>
              </a:defRPr>
            </a:lvl1pPr>
          </a:lstStyle>
          <a:p>
            <a:r>
              <a:t>Title Text</a:t>
            </a:r>
          </a:p>
        </p:txBody>
      </p:sp>
      <p:sp>
        <p:nvSpPr>
          <p:cNvPr id="199" name="Picture Placeholder 2"/>
          <p:cNvSpPr>
            <a:spLocks noGrp="1"/>
          </p:cNvSpPr>
          <p:nvPr>
            <p:ph type="pic" sz="half" idx="13"/>
          </p:nvPr>
        </p:nvSpPr>
        <p:spPr>
          <a:xfrm>
            <a:off x="5183187" y="987425"/>
            <a:ext cx="6172201" cy="4873625"/>
          </a:xfrm>
          <a:prstGeom prst="rect">
            <a:avLst/>
          </a:prstGeom>
        </p:spPr>
        <p:txBody>
          <a:bodyPr lIns="91439" rIns="91439"/>
          <a:lstStyle/>
          <a:p>
            <a:endParaRPr/>
          </a:p>
        </p:txBody>
      </p:sp>
      <p:sp>
        <p:nvSpPr>
          <p:cNvPr id="200" name="Body Level One…"/>
          <p:cNvSpPr txBox="1">
            <a:spLocks noGrp="1"/>
          </p:cNvSpPr>
          <p:nvPr>
            <p:ph type="body" sz="quarter" idx="1"/>
          </p:nvPr>
        </p:nvSpPr>
        <p:spPr>
          <a:xfrm>
            <a:off x="839787" y="2057400"/>
            <a:ext cx="3932239" cy="3811588"/>
          </a:xfrm>
          <a:prstGeom prst="rect">
            <a:avLst/>
          </a:prstGeom>
        </p:spPr>
        <p:txBody>
          <a:bodyPr>
            <a:normAutofit/>
          </a:bodyPr>
          <a:lstStyle>
            <a:lvl1pPr marL="0" indent="0">
              <a:buSzTx/>
              <a:buFontTx/>
              <a:buNone/>
              <a:defRPr sz="1600">
                <a:latin typeface="Arial"/>
                <a:ea typeface="Arial"/>
                <a:cs typeface="Arial"/>
                <a:sym typeface="Arial"/>
              </a:defRPr>
            </a:lvl1pPr>
            <a:lvl2pPr marL="0" indent="457200">
              <a:buSzTx/>
              <a:buFontTx/>
              <a:buNone/>
              <a:defRPr sz="1600">
                <a:latin typeface="Arial"/>
                <a:ea typeface="Arial"/>
                <a:cs typeface="Arial"/>
                <a:sym typeface="Arial"/>
              </a:defRPr>
            </a:lvl2pPr>
            <a:lvl3pPr marL="0" indent="914400">
              <a:buSzTx/>
              <a:buFontTx/>
              <a:buNone/>
              <a:defRPr sz="1600">
                <a:latin typeface="Arial"/>
                <a:ea typeface="Arial"/>
                <a:cs typeface="Arial"/>
                <a:sym typeface="Arial"/>
              </a:defRPr>
            </a:lvl3pPr>
            <a:lvl4pPr marL="0" indent="1371600">
              <a:buSzTx/>
              <a:buFontTx/>
              <a:buNone/>
              <a:defRPr sz="1600">
                <a:latin typeface="Arial"/>
                <a:ea typeface="Arial"/>
                <a:cs typeface="Arial"/>
                <a:sym typeface="Arial"/>
              </a:defRPr>
            </a:lvl4pPr>
            <a:lvl5pPr marL="0" indent="1828800">
              <a:buSzTx/>
              <a:buFontTx/>
              <a:buNone/>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20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Holding Slide">
    <p:spTree>
      <p:nvGrpSpPr>
        <p:cNvPr id="1" name=""/>
        <p:cNvGrpSpPr/>
        <p:nvPr/>
      </p:nvGrpSpPr>
      <p:grpSpPr>
        <a:xfrm>
          <a:off x="0" y="0"/>
          <a:ext cx="0" cy="0"/>
          <a:chOff x="0" y="0"/>
          <a:chExt cx="0" cy="0"/>
        </a:xfrm>
      </p:grpSpPr>
      <p:pic>
        <p:nvPicPr>
          <p:cNvPr id="216" name="Picture 2" descr="Picture 2"/>
          <p:cNvPicPr>
            <a:picLocks noChangeAspect="1"/>
          </p:cNvPicPr>
          <p:nvPr/>
        </p:nvPicPr>
        <p:blipFill>
          <a:blip r:embed="rId2">
            <a:extLst/>
          </a:blip>
          <a:stretch>
            <a:fillRect/>
          </a:stretch>
        </p:blipFill>
        <p:spPr>
          <a:xfrm>
            <a:off x="3820543" y="2846065"/>
            <a:ext cx="4550916" cy="1165871"/>
          </a:xfrm>
          <a:prstGeom prst="rect">
            <a:avLst/>
          </a:prstGeom>
          <a:ln w="12700">
            <a:miter lim="400000"/>
          </a:ln>
        </p:spPr>
      </p:pic>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3-Column Content (C)">
    <p:spTree>
      <p:nvGrpSpPr>
        <p:cNvPr id="1" name=""/>
        <p:cNvGrpSpPr/>
        <p:nvPr/>
      </p:nvGrpSpPr>
      <p:grpSpPr>
        <a:xfrm>
          <a:off x="0" y="0"/>
          <a:ext cx="0" cy="0"/>
          <a:chOff x="0" y="0"/>
          <a:chExt cx="0" cy="0"/>
        </a:xfrm>
      </p:grpSpPr>
      <p:sp>
        <p:nvSpPr>
          <p:cNvPr id="302"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
        <p:nvSpPr>
          <p:cNvPr id="303" name="Body Level One…"/>
          <p:cNvSpPr txBox="1">
            <a:spLocks noGrp="1"/>
          </p:cNvSpPr>
          <p:nvPr>
            <p:ph type="body" sz="quarter" idx="1"/>
          </p:nvPr>
        </p:nvSpPr>
        <p:spPr>
          <a:xfrm>
            <a:off x="4391025" y="501650"/>
            <a:ext cx="7250114" cy="738665"/>
          </a:xfrm>
          <a:prstGeom prst="rect">
            <a:avLst/>
          </a:prstGeom>
        </p:spPr>
        <p:txBody>
          <a:bodyPr lIns="0" tIns="0" rIns="0" bIns="0">
            <a:normAutofit/>
          </a:bodyPr>
          <a:lstStyle>
            <a:lvl1pPr marL="0" indent="0">
              <a:spcBef>
                <a:spcPts val="0"/>
              </a:spcBef>
              <a:buSzTx/>
              <a:buFontTx/>
              <a:buNone/>
              <a:defRPr sz="4000">
                <a:solidFill>
                  <a:srgbClr val="5C315E"/>
                </a:solidFill>
                <a:latin typeface="Palatino Linotype"/>
                <a:ea typeface="Palatino Linotype"/>
                <a:cs typeface="Palatino Linotype"/>
                <a:sym typeface="Palatino Linotype"/>
              </a:defRPr>
            </a:lvl1pPr>
            <a:lvl2pPr marL="0" indent="0">
              <a:spcBef>
                <a:spcPts val="0"/>
              </a:spcBef>
              <a:buSzTx/>
              <a:buFontTx/>
              <a:buNone/>
              <a:defRPr sz="4000">
                <a:solidFill>
                  <a:srgbClr val="5C315E"/>
                </a:solidFill>
                <a:latin typeface="Palatino Linotype"/>
                <a:ea typeface="Palatino Linotype"/>
                <a:cs typeface="Palatino Linotype"/>
                <a:sym typeface="Palatino Linotype"/>
              </a:defRPr>
            </a:lvl2pPr>
            <a:lvl3pPr marL="0" indent="0">
              <a:spcBef>
                <a:spcPts val="0"/>
              </a:spcBef>
              <a:buSzTx/>
              <a:buFontTx/>
              <a:buNone/>
              <a:defRPr sz="4000">
                <a:solidFill>
                  <a:srgbClr val="5C315E"/>
                </a:solidFill>
                <a:latin typeface="Palatino Linotype"/>
                <a:ea typeface="Palatino Linotype"/>
                <a:cs typeface="Palatino Linotype"/>
                <a:sym typeface="Palatino Linotype"/>
              </a:defRPr>
            </a:lvl3pPr>
            <a:lvl4pPr marL="480000" indent="-480000">
              <a:spcBef>
                <a:spcPts val="0"/>
              </a:spcBef>
              <a:buFontTx/>
              <a:defRPr sz="4000">
                <a:solidFill>
                  <a:srgbClr val="5C315E"/>
                </a:solidFill>
                <a:latin typeface="Palatino Linotype"/>
                <a:ea typeface="Palatino Linotype"/>
                <a:cs typeface="Palatino Linotype"/>
                <a:sym typeface="Palatino Linotype"/>
              </a:defRPr>
            </a:lvl4pPr>
            <a:lvl5pPr marL="623999" indent="-479999">
              <a:spcBef>
                <a:spcPts val="0"/>
              </a:spcBef>
              <a:buFontTx/>
              <a:buChar char="›"/>
              <a:defRPr sz="4000">
                <a:solidFill>
                  <a:srgbClr val="5C315E"/>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04" name="Text Placeholder 39"/>
          <p:cNvSpPr>
            <a:spLocks noGrp="1"/>
          </p:cNvSpPr>
          <p:nvPr>
            <p:ph type="body" sz="half" idx="13"/>
          </p:nvPr>
        </p:nvSpPr>
        <p:spPr>
          <a:xfrm>
            <a:off x="0" y="0"/>
            <a:ext cx="3962400" cy="6858000"/>
          </a:xfrm>
          <a:prstGeom prst="rect">
            <a:avLst/>
          </a:prstGeom>
          <a:solidFill>
            <a:srgbClr val="5C315E">
              <a:alpha val="64999"/>
            </a:srgbClr>
          </a:solidFill>
        </p:spPr>
        <p:txBody>
          <a:bodyPr lIns="0" tIns="0" rIns="0" bIns="0">
            <a:normAutofit/>
          </a:bodyPr>
          <a:lstStyle/>
          <a:p>
            <a:pPr marL="0" indent="0">
              <a:buSzTx/>
              <a:buFontTx/>
              <a:buNone/>
              <a:defRPr sz="1800">
                <a:latin typeface="Palatino Linotype"/>
                <a:ea typeface="Palatino Linotype"/>
                <a:cs typeface="Palatino Linotype"/>
                <a:sym typeface="Palatino Linotype"/>
              </a:defRPr>
            </a:pPr>
            <a:endParaRPr/>
          </a:p>
        </p:txBody>
      </p:sp>
      <p:sp>
        <p:nvSpPr>
          <p:cNvPr id="305" name="Picture Placeholder 33"/>
          <p:cNvSpPr>
            <a:spLocks noGrp="1"/>
          </p:cNvSpPr>
          <p:nvPr>
            <p:ph type="pic" sz="half" idx="14"/>
          </p:nvPr>
        </p:nvSpPr>
        <p:spPr>
          <a:xfrm>
            <a:off x="0" y="0"/>
            <a:ext cx="3962400" cy="6858000"/>
          </a:xfrm>
          <a:prstGeom prst="rect">
            <a:avLst/>
          </a:prstGeom>
        </p:spPr>
        <p:txBody>
          <a:bodyPr lIns="91439" rIns="91439"/>
          <a:lstStyle/>
          <a:p>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mp; Content (B)">
    <p:spTree>
      <p:nvGrpSpPr>
        <p:cNvPr id="1" name=""/>
        <p:cNvGrpSpPr/>
        <p:nvPr/>
      </p:nvGrpSpPr>
      <p:grpSpPr>
        <a:xfrm>
          <a:off x="0" y="0"/>
          <a:ext cx="0" cy="0"/>
          <a:chOff x="0" y="0"/>
          <a:chExt cx="0" cy="0"/>
        </a:xfrm>
      </p:grpSpPr>
      <p:sp>
        <p:nvSpPr>
          <p:cNvPr id="322" name="Rectangle 4"/>
          <p:cNvSpPr/>
          <p:nvPr/>
        </p:nvSpPr>
        <p:spPr>
          <a:xfrm>
            <a:off x="4391023" y="1808163"/>
            <a:ext cx="7250115" cy="4357688"/>
          </a:xfrm>
          <a:prstGeom prst="rect">
            <a:avLst/>
          </a:prstGeom>
          <a:solidFill>
            <a:srgbClr val="FFFFFF"/>
          </a:solidFill>
          <a:ln w="6350">
            <a:solidFill>
              <a:srgbClr val="E5CFE6"/>
            </a:solidFill>
          </a:ln>
          <a:effectLst>
            <a:outerShdw blurRad="25400" rotWithShape="0">
              <a:srgbClr val="5C315E">
                <a:alpha val="30000"/>
              </a:srgbClr>
            </a:outerShdw>
          </a:effectLst>
        </p:spPr>
        <p:txBody>
          <a:bodyPr lIns="45719" rIns="45719"/>
          <a:lstStyle/>
          <a:p>
            <a:pPr>
              <a:lnSpc>
                <a:spcPct val="90000"/>
              </a:lnSpc>
              <a:spcBef>
                <a:spcPts val="1000"/>
              </a:spcBef>
              <a:defRPr>
                <a:solidFill>
                  <a:srgbClr val="3C3C3C"/>
                </a:solidFill>
                <a:latin typeface="Palatino Linotype"/>
                <a:ea typeface="Palatino Linotype"/>
                <a:cs typeface="Palatino Linotype"/>
                <a:sym typeface="Palatino Linotype"/>
              </a:defRPr>
            </a:pPr>
            <a:endParaRPr/>
          </a:p>
        </p:txBody>
      </p:sp>
      <p:sp>
        <p:nvSpPr>
          <p:cNvPr id="323" name="Body Level One…"/>
          <p:cNvSpPr txBox="1">
            <a:spLocks noGrp="1"/>
          </p:cNvSpPr>
          <p:nvPr>
            <p:ph type="body" sz="half" idx="1"/>
          </p:nvPr>
        </p:nvSpPr>
        <p:spPr>
          <a:xfrm>
            <a:off x="4570879" y="1988443"/>
            <a:ext cx="6890402" cy="3999601"/>
          </a:xfrm>
          <a:prstGeom prst="rect">
            <a:avLst/>
          </a:prstGeom>
        </p:spPr>
        <p:txBody>
          <a:bodyPr lIns="0" tIns="0" rIns="0" bIns="0">
            <a:normAutofit/>
          </a:bodyPr>
          <a:lstStyle>
            <a:lvl1pPr marL="0" indent="0">
              <a:buSzTx/>
              <a:buFontTx/>
              <a:buNone/>
              <a:defRPr sz="1800">
                <a:solidFill>
                  <a:srgbClr val="5C315E"/>
                </a:solidFill>
                <a:latin typeface="Palatino Linotype"/>
                <a:ea typeface="Palatino Linotype"/>
                <a:cs typeface="Palatino Linotype"/>
                <a:sym typeface="Palatino Linotype"/>
              </a:defRPr>
            </a:lvl1pPr>
            <a:lvl2pPr marL="0" indent="0">
              <a:buSzTx/>
              <a:buFontTx/>
              <a:buNone/>
              <a:defRPr sz="1800">
                <a:solidFill>
                  <a:srgbClr val="5C315E"/>
                </a:solidFill>
                <a:latin typeface="Palatino Linotype"/>
                <a:ea typeface="Palatino Linotype"/>
                <a:cs typeface="Palatino Linotype"/>
                <a:sym typeface="Palatino Linotype"/>
              </a:defRPr>
            </a:lvl2pPr>
            <a:lvl3pPr marL="0" indent="0">
              <a:buSzTx/>
              <a:buFontTx/>
              <a:buNone/>
              <a:defRPr sz="1800">
                <a:solidFill>
                  <a:srgbClr val="5C315E"/>
                </a:solidFill>
                <a:latin typeface="Palatino Linotype"/>
                <a:ea typeface="Palatino Linotype"/>
                <a:cs typeface="Palatino Linotype"/>
                <a:sym typeface="Palatino Linotype"/>
              </a:defRPr>
            </a:lvl3pPr>
            <a:lvl4pPr marL="215999" indent="-215999">
              <a:buFontTx/>
              <a:defRPr sz="1800">
                <a:solidFill>
                  <a:srgbClr val="5C315E"/>
                </a:solidFill>
                <a:latin typeface="Palatino Linotype"/>
                <a:ea typeface="Palatino Linotype"/>
                <a:cs typeface="Palatino Linotype"/>
                <a:sym typeface="Palatino Linotype"/>
              </a:defRPr>
            </a:lvl4pPr>
            <a:lvl5pPr marL="359999" indent="-215999">
              <a:buFontTx/>
              <a:buChar char="›"/>
              <a:defRPr sz="1800">
                <a:solidFill>
                  <a:srgbClr val="5C315E"/>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24"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
        <p:nvSpPr>
          <p:cNvPr id="325" name="Text Placeholder 5"/>
          <p:cNvSpPr>
            <a:spLocks noGrp="1"/>
          </p:cNvSpPr>
          <p:nvPr>
            <p:ph type="body" sz="quarter" idx="13"/>
          </p:nvPr>
        </p:nvSpPr>
        <p:spPr>
          <a:xfrm>
            <a:off x="550862" y="501650"/>
            <a:ext cx="11090276" cy="738665"/>
          </a:xfrm>
          <a:prstGeom prst="rect">
            <a:avLst/>
          </a:prstGeom>
        </p:spPr>
        <p:txBody>
          <a:bodyPr lIns="0" tIns="0" rIns="0" bIns="0">
            <a:normAutofit/>
          </a:bodyPr>
          <a:lstStyle/>
          <a:p>
            <a:pPr marL="0" indent="0">
              <a:spcBef>
                <a:spcPts val="0"/>
              </a:spcBef>
              <a:buSzTx/>
              <a:buFontTx/>
              <a:buNone/>
              <a:defRPr sz="4000">
                <a:solidFill>
                  <a:srgbClr val="5C315E"/>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Content (C)">
    <p:spTree>
      <p:nvGrpSpPr>
        <p:cNvPr id="1" name=""/>
        <p:cNvGrpSpPr/>
        <p:nvPr/>
      </p:nvGrpSpPr>
      <p:grpSpPr>
        <a:xfrm>
          <a:off x="0" y="0"/>
          <a:ext cx="0" cy="0"/>
          <a:chOff x="0" y="0"/>
          <a:chExt cx="0" cy="0"/>
        </a:xfrm>
      </p:grpSpPr>
      <p:sp>
        <p:nvSpPr>
          <p:cNvPr id="332" name="Rectangle 4"/>
          <p:cNvSpPr/>
          <p:nvPr/>
        </p:nvSpPr>
        <p:spPr>
          <a:xfrm>
            <a:off x="550861" y="1808163"/>
            <a:ext cx="7250115" cy="4357688"/>
          </a:xfrm>
          <a:prstGeom prst="rect">
            <a:avLst/>
          </a:prstGeom>
          <a:solidFill>
            <a:srgbClr val="FFFFFF"/>
          </a:solidFill>
          <a:ln w="6350">
            <a:solidFill>
              <a:srgbClr val="E5CFE6"/>
            </a:solidFill>
          </a:ln>
          <a:effectLst>
            <a:outerShdw blurRad="25400" rotWithShape="0">
              <a:srgbClr val="5C315E">
                <a:alpha val="30000"/>
              </a:srgbClr>
            </a:outerShdw>
          </a:effectLst>
        </p:spPr>
        <p:txBody>
          <a:bodyPr lIns="45719" rIns="45719"/>
          <a:lstStyle/>
          <a:p>
            <a:pPr>
              <a:lnSpc>
                <a:spcPct val="90000"/>
              </a:lnSpc>
              <a:spcBef>
                <a:spcPts val="1000"/>
              </a:spcBef>
              <a:defRPr>
                <a:solidFill>
                  <a:srgbClr val="3C3C3C"/>
                </a:solidFill>
                <a:latin typeface="Palatino Linotype"/>
                <a:ea typeface="Palatino Linotype"/>
                <a:cs typeface="Palatino Linotype"/>
                <a:sym typeface="Palatino Linotype"/>
              </a:defRPr>
            </a:pPr>
            <a:endParaRPr/>
          </a:p>
        </p:txBody>
      </p:sp>
      <p:sp>
        <p:nvSpPr>
          <p:cNvPr id="333" name="Body Level One…"/>
          <p:cNvSpPr txBox="1">
            <a:spLocks noGrp="1"/>
          </p:cNvSpPr>
          <p:nvPr>
            <p:ph type="body" sz="half" idx="1"/>
          </p:nvPr>
        </p:nvSpPr>
        <p:spPr>
          <a:xfrm>
            <a:off x="730717" y="1988443"/>
            <a:ext cx="6890402" cy="3999601"/>
          </a:xfrm>
          <a:prstGeom prst="rect">
            <a:avLst/>
          </a:prstGeom>
        </p:spPr>
        <p:txBody>
          <a:bodyPr lIns="0" tIns="0" rIns="0" bIns="0">
            <a:normAutofit/>
          </a:bodyPr>
          <a:lstStyle>
            <a:lvl1pPr marL="0" indent="0">
              <a:buSzTx/>
              <a:buFontTx/>
              <a:buNone/>
              <a:defRPr sz="1800">
                <a:solidFill>
                  <a:srgbClr val="5C315E"/>
                </a:solidFill>
                <a:latin typeface="Palatino Linotype"/>
                <a:ea typeface="Palatino Linotype"/>
                <a:cs typeface="Palatino Linotype"/>
                <a:sym typeface="Palatino Linotype"/>
              </a:defRPr>
            </a:lvl1pPr>
            <a:lvl2pPr marL="0" indent="0">
              <a:buSzTx/>
              <a:buFontTx/>
              <a:buNone/>
              <a:defRPr sz="1800">
                <a:solidFill>
                  <a:srgbClr val="5C315E"/>
                </a:solidFill>
                <a:latin typeface="Palatino Linotype"/>
                <a:ea typeface="Palatino Linotype"/>
                <a:cs typeface="Palatino Linotype"/>
                <a:sym typeface="Palatino Linotype"/>
              </a:defRPr>
            </a:lvl2pPr>
            <a:lvl3pPr marL="0" indent="0">
              <a:buSzTx/>
              <a:buFontTx/>
              <a:buNone/>
              <a:defRPr sz="1800">
                <a:solidFill>
                  <a:srgbClr val="5C315E"/>
                </a:solidFill>
                <a:latin typeface="Palatino Linotype"/>
                <a:ea typeface="Palatino Linotype"/>
                <a:cs typeface="Palatino Linotype"/>
                <a:sym typeface="Palatino Linotype"/>
              </a:defRPr>
            </a:lvl3pPr>
            <a:lvl4pPr marL="215999" indent="-215999">
              <a:buFontTx/>
              <a:defRPr sz="1800">
                <a:solidFill>
                  <a:srgbClr val="5C315E"/>
                </a:solidFill>
                <a:latin typeface="Palatino Linotype"/>
                <a:ea typeface="Palatino Linotype"/>
                <a:cs typeface="Palatino Linotype"/>
                <a:sym typeface="Palatino Linotype"/>
              </a:defRPr>
            </a:lvl4pPr>
            <a:lvl5pPr marL="359999" indent="-215999">
              <a:buFontTx/>
              <a:buChar char="›"/>
              <a:defRPr sz="1800">
                <a:solidFill>
                  <a:srgbClr val="5C315E"/>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
        <p:nvSpPr>
          <p:cNvPr id="335" name="Text Placeholder 5"/>
          <p:cNvSpPr>
            <a:spLocks noGrp="1"/>
          </p:cNvSpPr>
          <p:nvPr>
            <p:ph type="body" sz="quarter" idx="13"/>
          </p:nvPr>
        </p:nvSpPr>
        <p:spPr>
          <a:xfrm>
            <a:off x="550862" y="501650"/>
            <a:ext cx="11090276" cy="738665"/>
          </a:xfrm>
          <a:prstGeom prst="rect">
            <a:avLst/>
          </a:prstGeom>
        </p:spPr>
        <p:txBody>
          <a:bodyPr lIns="0" tIns="0" rIns="0" bIns="0">
            <a:normAutofit/>
          </a:bodyPr>
          <a:lstStyle/>
          <a:p>
            <a:pPr marL="0" indent="0">
              <a:spcBef>
                <a:spcPts val="0"/>
              </a:spcBef>
              <a:buSzTx/>
              <a:buFontTx/>
              <a:buNone/>
              <a:defRPr sz="4000">
                <a:solidFill>
                  <a:srgbClr val="5C315E"/>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4 Quadrants">
    <p:spTree>
      <p:nvGrpSpPr>
        <p:cNvPr id="1" name=""/>
        <p:cNvGrpSpPr/>
        <p:nvPr/>
      </p:nvGrpSpPr>
      <p:grpSpPr>
        <a:xfrm>
          <a:off x="0" y="0"/>
          <a:ext cx="0" cy="0"/>
          <a:chOff x="0" y="0"/>
          <a:chExt cx="0" cy="0"/>
        </a:xfrm>
      </p:grpSpPr>
      <p:sp>
        <p:nvSpPr>
          <p:cNvPr id="342"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
        <p:nvSpPr>
          <p:cNvPr id="343" name="Body Level One…"/>
          <p:cNvSpPr txBox="1">
            <a:spLocks noGrp="1"/>
          </p:cNvSpPr>
          <p:nvPr>
            <p:ph type="body" sz="quarter" idx="1"/>
          </p:nvPr>
        </p:nvSpPr>
        <p:spPr>
          <a:xfrm>
            <a:off x="550862" y="501650"/>
            <a:ext cx="11090276" cy="738665"/>
          </a:xfrm>
          <a:prstGeom prst="rect">
            <a:avLst/>
          </a:prstGeom>
        </p:spPr>
        <p:txBody>
          <a:bodyPr lIns="0" tIns="0" rIns="0" bIns="0">
            <a:normAutofit/>
          </a:bodyPr>
          <a:lstStyle>
            <a:lvl1pPr marL="0" indent="0">
              <a:spcBef>
                <a:spcPts val="0"/>
              </a:spcBef>
              <a:buSzTx/>
              <a:buFontTx/>
              <a:buNone/>
              <a:defRPr sz="4000">
                <a:solidFill>
                  <a:srgbClr val="5C315E"/>
                </a:solidFill>
                <a:latin typeface="Palatino Linotype"/>
                <a:ea typeface="Palatino Linotype"/>
                <a:cs typeface="Palatino Linotype"/>
                <a:sym typeface="Palatino Linotype"/>
              </a:defRPr>
            </a:lvl1pPr>
            <a:lvl2pPr marL="0" indent="0">
              <a:spcBef>
                <a:spcPts val="0"/>
              </a:spcBef>
              <a:buSzTx/>
              <a:buFontTx/>
              <a:buNone/>
              <a:defRPr sz="4000">
                <a:solidFill>
                  <a:srgbClr val="5C315E"/>
                </a:solidFill>
                <a:latin typeface="Palatino Linotype"/>
                <a:ea typeface="Palatino Linotype"/>
                <a:cs typeface="Palatino Linotype"/>
                <a:sym typeface="Palatino Linotype"/>
              </a:defRPr>
            </a:lvl2pPr>
            <a:lvl3pPr marL="0" indent="0">
              <a:spcBef>
                <a:spcPts val="0"/>
              </a:spcBef>
              <a:buSzTx/>
              <a:buFontTx/>
              <a:buNone/>
              <a:defRPr sz="4000">
                <a:solidFill>
                  <a:srgbClr val="5C315E"/>
                </a:solidFill>
                <a:latin typeface="Palatino Linotype"/>
                <a:ea typeface="Palatino Linotype"/>
                <a:cs typeface="Palatino Linotype"/>
                <a:sym typeface="Palatino Linotype"/>
              </a:defRPr>
            </a:lvl3pPr>
            <a:lvl4pPr marL="480000" indent="-480000">
              <a:spcBef>
                <a:spcPts val="0"/>
              </a:spcBef>
              <a:buFontTx/>
              <a:defRPr sz="4000">
                <a:solidFill>
                  <a:srgbClr val="5C315E"/>
                </a:solidFill>
                <a:latin typeface="Palatino Linotype"/>
                <a:ea typeface="Palatino Linotype"/>
                <a:cs typeface="Palatino Linotype"/>
                <a:sym typeface="Palatino Linotype"/>
              </a:defRPr>
            </a:lvl4pPr>
            <a:lvl5pPr marL="623999" indent="-479999">
              <a:spcBef>
                <a:spcPts val="0"/>
              </a:spcBef>
              <a:buFontTx/>
              <a:buChar char="›"/>
              <a:defRPr sz="4000">
                <a:solidFill>
                  <a:srgbClr val="5C315E"/>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Investment Team">
    <p:spTree>
      <p:nvGrpSpPr>
        <p:cNvPr id="1" name=""/>
        <p:cNvGrpSpPr/>
        <p:nvPr/>
      </p:nvGrpSpPr>
      <p:grpSpPr>
        <a:xfrm>
          <a:off x="0" y="0"/>
          <a:ext cx="0" cy="0"/>
          <a:chOff x="0" y="0"/>
          <a:chExt cx="0" cy="0"/>
        </a:xfrm>
      </p:grpSpPr>
      <p:sp>
        <p:nvSpPr>
          <p:cNvPr id="350"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
        <p:nvSpPr>
          <p:cNvPr id="351" name="Body Level One…"/>
          <p:cNvSpPr txBox="1">
            <a:spLocks noGrp="1"/>
          </p:cNvSpPr>
          <p:nvPr>
            <p:ph type="body" sz="quarter" idx="1"/>
          </p:nvPr>
        </p:nvSpPr>
        <p:spPr>
          <a:xfrm>
            <a:off x="550862" y="501650"/>
            <a:ext cx="11090276" cy="738665"/>
          </a:xfrm>
          <a:prstGeom prst="rect">
            <a:avLst/>
          </a:prstGeom>
        </p:spPr>
        <p:txBody>
          <a:bodyPr lIns="0" tIns="0" rIns="0" bIns="0">
            <a:normAutofit/>
          </a:bodyPr>
          <a:lstStyle>
            <a:lvl1pPr marL="0" indent="0">
              <a:spcBef>
                <a:spcPts val="0"/>
              </a:spcBef>
              <a:buSzTx/>
              <a:buFontTx/>
              <a:buNone/>
              <a:defRPr sz="4000">
                <a:solidFill>
                  <a:srgbClr val="5C315E"/>
                </a:solidFill>
                <a:latin typeface="Palatino Linotype"/>
                <a:ea typeface="Palatino Linotype"/>
                <a:cs typeface="Palatino Linotype"/>
                <a:sym typeface="Palatino Linotype"/>
              </a:defRPr>
            </a:lvl1pPr>
            <a:lvl2pPr marL="0" indent="0">
              <a:spcBef>
                <a:spcPts val="0"/>
              </a:spcBef>
              <a:buSzTx/>
              <a:buFontTx/>
              <a:buNone/>
              <a:defRPr sz="4000">
                <a:solidFill>
                  <a:srgbClr val="5C315E"/>
                </a:solidFill>
                <a:latin typeface="Palatino Linotype"/>
                <a:ea typeface="Palatino Linotype"/>
                <a:cs typeface="Palatino Linotype"/>
                <a:sym typeface="Palatino Linotype"/>
              </a:defRPr>
            </a:lvl2pPr>
            <a:lvl3pPr marL="0" indent="0">
              <a:spcBef>
                <a:spcPts val="0"/>
              </a:spcBef>
              <a:buSzTx/>
              <a:buFontTx/>
              <a:buNone/>
              <a:defRPr sz="4000">
                <a:solidFill>
                  <a:srgbClr val="5C315E"/>
                </a:solidFill>
                <a:latin typeface="Palatino Linotype"/>
                <a:ea typeface="Palatino Linotype"/>
                <a:cs typeface="Palatino Linotype"/>
                <a:sym typeface="Palatino Linotype"/>
              </a:defRPr>
            </a:lvl3pPr>
            <a:lvl4pPr marL="480000" indent="-480000">
              <a:spcBef>
                <a:spcPts val="0"/>
              </a:spcBef>
              <a:buFontTx/>
              <a:defRPr sz="4000">
                <a:solidFill>
                  <a:srgbClr val="5C315E"/>
                </a:solidFill>
                <a:latin typeface="Palatino Linotype"/>
                <a:ea typeface="Palatino Linotype"/>
                <a:cs typeface="Palatino Linotype"/>
                <a:sym typeface="Palatino Linotype"/>
              </a:defRPr>
            </a:lvl4pPr>
            <a:lvl5pPr marL="623999" indent="-479999">
              <a:spcBef>
                <a:spcPts val="0"/>
              </a:spcBef>
              <a:buFontTx/>
              <a:buChar char="›"/>
              <a:defRPr sz="4000">
                <a:solidFill>
                  <a:srgbClr val="5C315E"/>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52" name="Picture Placeholder 4"/>
          <p:cNvSpPr>
            <a:spLocks noGrp="1"/>
          </p:cNvSpPr>
          <p:nvPr>
            <p:ph type="pic" sz="quarter" idx="13"/>
          </p:nvPr>
        </p:nvSpPr>
        <p:spPr>
          <a:xfrm>
            <a:off x="550862" y="1808163"/>
            <a:ext cx="647701" cy="647701"/>
          </a:xfrm>
          <a:prstGeom prst="rect">
            <a:avLst/>
          </a:prstGeom>
        </p:spPr>
        <p:txBody>
          <a:bodyPr lIns="91439" rIns="91439"/>
          <a:lstStyle/>
          <a:p>
            <a:endParaRPr/>
          </a:p>
        </p:txBody>
      </p:sp>
      <p:sp>
        <p:nvSpPr>
          <p:cNvPr id="353" name="Text Placeholder 28"/>
          <p:cNvSpPr>
            <a:spLocks noGrp="1"/>
          </p:cNvSpPr>
          <p:nvPr>
            <p:ph type="body" sz="quarter" idx="14"/>
          </p:nvPr>
        </p:nvSpPr>
        <p:spPr>
          <a:xfrm>
            <a:off x="1325431" y="1808163"/>
            <a:ext cx="1728000"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54" name="Picture Placeholder 4"/>
          <p:cNvSpPr>
            <a:spLocks noGrp="1"/>
          </p:cNvSpPr>
          <p:nvPr>
            <p:ph type="pic" sz="quarter" idx="15"/>
          </p:nvPr>
        </p:nvSpPr>
        <p:spPr>
          <a:xfrm>
            <a:off x="550862" y="2956712"/>
            <a:ext cx="647701" cy="647701"/>
          </a:xfrm>
          <a:prstGeom prst="rect">
            <a:avLst/>
          </a:prstGeom>
        </p:spPr>
        <p:txBody>
          <a:bodyPr lIns="91439" rIns="91439"/>
          <a:lstStyle/>
          <a:p>
            <a:endParaRPr/>
          </a:p>
        </p:txBody>
      </p:sp>
      <p:sp>
        <p:nvSpPr>
          <p:cNvPr id="355" name="Text Placeholder 28"/>
          <p:cNvSpPr>
            <a:spLocks noGrp="1"/>
          </p:cNvSpPr>
          <p:nvPr>
            <p:ph type="body" sz="quarter" idx="16"/>
          </p:nvPr>
        </p:nvSpPr>
        <p:spPr>
          <a:xfrm>
            <a:off x="1325431" y="2956712"/>
            <a:ext cx="1728000"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56" name="Picture Placeholder 4"/>
          <p:cNvSpPr>
            <a:spLocks noGrp="1"/>
          </p:cNvSpPr>
          <p:nvPr>
            <p:ph type="pic" sz="quarter" idx="17"/>
          </p:nvPr>
        </p:nvSpPr>
        <p:spPr>
          <a:xfrm>
            <a:off x="550862" y="4105262"/>
            <a:ext cx="647701" cy="647701"/>
          </a:xfrm>
          <a:prstGeom prst="rect">
            <a:avLst/>
          </a:prstGeom>
        </p:spPr>
        <p:txBody>
          <a:bodyPr lIns="91439" rIns="91439"/>
          <a:lstStyle/>
          <a:p>
            <a:endParaRPr/>
          </a:p>
        </p:txBody>
      </p:sp>
      <p:sp>
        <p:nvSpPr>
          <p:cNvPr id="357" name="Text Placeholder 28"/>
          <p:cNvSpPr>
            <a:spLocks noGrp="1"/>
          </p:cNvSpPr>
          <p:nvPr>
            <p:ph type="body" sz="quarter" idx="18"/>
          </p:nvPr>
        </p:nvSpPr>
        <p:spPr>
          <a:xfrm>
            <a:off x="1325431" y="4105262"/>
            <a:ext cx="1728000" cy="606322"/>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58" name="Picture Placeholder 4"/>
          <p:cNvSpPr>
            <a:spLocks noGrp="1"/>
          </p:cNvSpPr>
          <p:nvPr>
            <p:ph type="pic" sz="quarter" idx="19"/>
          </p:nvPr>
        </p:nvSpPr>
        <p:spPr>
          <a:xfrm>
            <a:off x="550862" y="5253813"/>
            <a:ext cx="647701" cy="647701"/>
          </a:xfrm>
          <a:prstGeom prst="rect">
            <a:avLst/>
          </a:prstGeom>
        </p:spPr>
        <p:txBody>
          <a:bodyPr lIns="91439" rIns="91439"/>
          <a:lstStyle/>
          <a:p>
            <a:endParaRPr/>
          </a:p>
        </p:txBody>
      </p:sp>
      <p:sp>
        <p:nvSpPr>
          <p:cNvPr id="359" name="Text Placeholder 28"/>
          <p:cNvSpPr>
            <a:spLocks noGrp="1"/>
          </p:cNvSpPr>
          <p:nvPr>
            <p:ph type="body" sz="quarter" idx="20"/>
          </p:nvPr>
        </p:nvSpPr>
        <p:spPr>
          <a:xfrm>
            <a:off x="1325431" y="5253813"/>
            <a:ext cx="1728000"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60" name="Picture Placeholder 4"/>
          <p:cNvSpPr>
            <a:spLocks noGrp="1"/>
          </p:cNvSpPr>
          <p:nvPr>
            <p:ph type="pic" sz="quarter" idx="21"/>
          </p:nvPr>
        </p:nvSpPr>
        <p:spPr>
          <a:xfrm>
            <a:off x="3413431" y="1808163"/>
            <a:ext cx="647701" cy="647701"/>
          </a:xfrm>
          <a:prstGeom prst="rect">
            <a:avLst/>
          </a:prstGeom>
        </p:spPr>
        <p:txBody>
          <a:bodyPr lIns="91439" rIns="91439"/>
          <a:lstStyle/>
          <a:p>
            <a:endParaRPr/>
          </a:p>
        </p:txBody>
      </p:sp>
      <p:sp>
        <p:nvSpPr>
          <p:cNvPr id="361" name="Text Placeholder 28"/>
          <p:cNvSpPr>
            <a:spLocks noGrp="1"/>
          </p:cNvSpPr>
          <p:nvPr>
            <p:ph type="body" sz="quarter" idx="22"/>
          </p:nvPr>
        </p:nvSpPr>
        <p:spPr>
          <a:xfrm>
            <a:off x="4188000" y="1808163"/>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62" name="Picture Placeholder 4"/>
          <p:cNvSpPr>
            <a:spLocks noGrp="1"/>
          </p:cNvSpPr>
          <p:nvPr>
            <p:ph type="pic" sz="quarter" idx="23"/>
          </p:nvPr>
        </p:nvSpPr>
        <p:spPr>
          <a:xfrm>
            <a:off x="3413431" y="2956712"/>
            <a:ext cx="647701" cy="647701"/>
          </a:xfrm>
          <a:prstGeom prst="rect">
            <a:avLst/>
          </a:prstGeom>
        </p:spPr>
        <p:txBody>
          <a:bodyPr lIns="91439" rIns="91439"/>
          <a:lstStyle/>
          <a:p>
            <a:endParaRPr/>
          </a:p>
        </p:txBody>
      </p:sp>
      <p:sp>
        <p:nvSpPr>
          <p:cNvPr id="363" name="Text Placeholder 28"/>
          <p:cNvSpPr>
            <a:spLocks noGrp="1"/>
          </p:cNvSpPr>
          <p:nvPr>
            <p:ph type="body" sz="quarter" idx="24"/>
          </p:nvPr>
        </p:nvSpPr>
        <p:spPr>
          <a:xfrm>
            <a:off x="4188000" y="2956712"/>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64" name="Picture Placeholder 4"/>
          <p:cNvSpPr>
            <a:spLocks noGrp="1"/>
          </p:cNvSpPr>
          <p:nvPr>
            <p:ph type="pic" sz="quarter" idx="25"/>
          </p:nvPr>
        </p:nvSpPr>
        <p:spPr>
          <a:xfrm>
            <a:off x="3413431" y="4105262"/>
            <a:ext cx="647701" cy="647701"/>
          </a:xfrm>
          <a:prstGeom prst="rect">
            <a:avLst/>
          </a:prstGeom>
        </p:spPr>
        <p:txBody>
          <a:bodyPr lIns="91439" rIns="91439"/>
          <a:lstStyle/>
          <a:p>
            <a:endParaRPr/>
          </a:p>
        </p:txBody>
      </p:sp>
      <p:sp>
        <p:nvSpPr>
          <p:cNvPr id="365" name="Text Placeholder 28"/>
          <p:cNvSpPr>
            <a:spLocks noGrp="1"/>
          </p:cNvSpPr>
          <p:nvPr>
            <p:ph type="body" sz="quarter" idx="26"/>
          </p:nvPr>
        </p:nvSpPr>
        <p:spPr>
          <a:xfrm>
            <a:off x="4188000" y="4105262"/>
            <a:ext cx="1728001" cy="606322"/>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66" name="Picture Placeholder 4"/>
          <p:cNvSpPr>
            <a:spLocks noGrp="1"/>
          </p:cNvSpPr>
          <p:nvPr>
            <p:ph type="pic" sz="quarter" idx="27"/>
          </p:nvPr>
        </p:nvSpPr>
        <p:spPr>
          <a:xfrm>
            <a:off x="3413431" y="5253813"/>
            <a:ext cx="647701" cy="647701"/>
          </a:xfrm>
          <a:prstGeom prst="rect">
            <a:avLst/>
          </a:prstGeom>
        </p:spPr>
        <p:txBody>
          <a:bodyPr lIns="91439" rIns="91439"/>
          <a:lstStyle/>
          <a:p>
            <a:endParaRPr/>
          </a:p>
        </p:txBody>
      </p:sp>
      <p:sp>
        <p:nvSpPr>
          <p:cNvPr id="367" name="Text Placeholder 28"/>
          <p:cNvSpPr>
            <a:spLocks noGrp="1"/>
          </p:cNvSpPr>
          <p:nvPr>
            <p:ph type="body" sz="quarter" idx="28"/>
          </p:nvPr>
        </p:nvSpPr>
        <p:spPr>
          <a:xfrm>
            <a:off x="4188000" y="5253813"/>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68" name="Picture Placeholder 4"/>
          <p:cNvSpPr>
            <a:spLocks noGrp="1"/>
          </p:cNvSpPr>
          <p:nvPr>
            <p:ph type="pic" sz="quarter" idx="29"/>
          </p:nvPr>
        </p:nvSpPr>
        <p:spPr>
          <a:xfrm>
            <a:off x="6275999" y="1808163"/>
            <a:ext cx="647701" cy="647701"/>
          </a:xfrm>
          <a:prstGeom prst="rect">
            <a:avLst/>
          </a:prstGeom>
        </p:spPr>
        <p:txBody>
          <a:bodyPr lIns="91439" rIns="91439"/>
          <a:lstStyle/>
          <a:p>
            <a:endParaRPr/>
          </a:p>
        </p:txBody>
      </p:sp>
      <p:sp>
        <p:nvSpPr>
          <p:cNvPr id="369" name="Text Placeholder 28"/>
          <p:cNvSpPr>
            <a:spLocks noGrp="1"/>
          </p:cNvSpPr>
          <p:nvPr>
            <p:ph type="body" sz="quarter" idx="30"/>
          </p:nvPr>
        </p:nvSpPr>
        <p:spPr>
          <a:xfrm>
            <a:off x="7050568" y="1808163"/>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70" name="Picture Placeholder 4"/>
          <p:cNvSpPr>
            <a:spLocks noGrp="1"/>
          </p:cNvSpPr>
          <p:nvPr>
            <p:ph type="pic" sz="quarter" idx="31"/>
          </p:nvPr>
        </p:nvSpPr>
        <p:spPr>
          <a:xfrm>
            <a:off x="6275999" y="2956712"/>
            <a:ext cx="647701" cy="647701"/>
          </a:xfrm>
          <a:prstGeom prst="rect">
            <a:avLst/>
          </a:prstGeom>
        </p:spPr>
        <p:txBody>
          <a:bodyPr lIns="91439" rIns="91439"/>
          <a:lstStyle/>
          <a:p>
            <a:endParaRPr/>
          </a:p>
        </p:txBody>
      </p:sp>
      <p:sp>
        <p:nvSpPr>
          <p:cNvPr id="371" name="Text Placeholder 28"/>
          <p:cNvSpPr>
            <a:spLocks noGrp="1"/>
          </p:cNvSpPr>
          <p:nvPr>
            <p:ph type="body" sz="quarter" idx="32"/>
          </p:nvPr>
        </p:nvSpPr>
        <p:spPr>
          <a:xfrm>
            <a:off x="7050568" y="2956712"/>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72" name="Picture Placeholder 4"/>
          <p:cNvSpPr>
            <a:spLocks noGrp="1"/>
          </p:cNvSpPr>
          <p:nvPr>
            <p:ph type="pic" sz="quarter" idx="33"/>
          </p:nvPr>
        </p:nvSpPr>
        <p:spPr>
          <a:xfrm>
            <a:off x="6275999" y="4105262"/>
            <a:ext cx="647701" cy="647701"/>
          </a:xfrm>
          <a:prstGeom prst="rect">
            <a:avLst/>
          </a:prstGeom>
        </p:spPr>
        <p:txBody>
          <a:bodyPr lIns="91439" rIns="91439"/>
          <a:lstStyle/>
          <a:p>
            <a:endParaRPr/>
          </a:p>
        </p:txBody>
      </p:sp>
      <p:sp>
        <p:nvSpPr>
          <p:cNvPr id="373" name="Text Placeholder 28"/>
          <p:cNvSpPr>
            <a:spLocks noGrp="1"/>
          </p:cNvSpPr>
          <p:nvPr>
            <p:ph type="body" sz="quarter" idx="34"/>
          </p:nvPr>
        </p:nvSpPr>
        <p:spPr>
          <a:xfrm>
            <a:off x="7050568" y="4105262"/>
            <a:ext cx="1728001" cy="606322"/>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74" name="Picture Placeholder 4"/>
          <p:cNvSpPr>
            <a:spLocks noGrp="1"/>
          </p:cNvSpPr>
          <p:nvPr>
            <p:ph type="pic" sz="quarter" idx="35"/>
          </p:nvPr>
        </p:nvSpPr>
        <p:spPr>
          <a:xfrm>
            <a:off x="6275999" y="5253813"/>
            <a:ext cx="647701" cy="647701"/>
          </a:xfrm>
          <a:prstGeom prst="rect">
            <a:avLst/>
          </a:prstGeom>
        </p:spPr>
        <p:txBody>
          <a:bodyPr lIns="91439" rIns="91439"/>
          <a:lstStyle/>
          <a:p>
            <a:endParaRPr/>
          </a:p>
        </p:txBody>
      </p:sp>
      <p:sp>
        <p:nvSpPr>
          <p:cNvPr id="375" name="Text Placeholder 28"/>
          <p:cNvSpPr>
            <a:spLocks noGrp="1"/>
          </p:cNvSpPr>
          <p:nvPr>
            <p:ph type="body" sz="quarter" idx="36"/>
          </p:nvPr>
        </p:nvSpPr>
        <p:spPr>
          <a:xfrm>
            <a:off x="7050568" y="5253813"/>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76" name="Picture Placeholder 4"/>
          <p:cNvSpPr>
            <a:spLocks noGrp="1"/>
          </p:cNvSpPr>
          <p:nvPr>
            <p:ph type="pic" sz="quarter" idx="37"/>
          </p:nvPr>
        </p:nvSpPr>
        <p:spPr>
          <a:xfrm>
            <a:off x="9138566" y="1808163"/>
            <a:ext cx="647701" cy="647701"/>
          </a:xfrm>
          <a:prstGeom prst="rect">
            <a:avLst/>
          </a:prstGeom>
        </p:spPr>
        <p:txBody>
          <a:bodyPr lIns="91439" rIns="91439"/>
          <a:lstStyle/>
          <a:p>
            <a:endParaRPr/>
          </a:p>
        </p:txBody>
      </p:sp>
      <p:sp>
        <p:nvSpPr>
          <p:cNvPr id="377" name="Text Placeholder 28"/>
          <p:cNvSpPr>
            <a:spLocks noGrp="1"/>
          </p:cNvSpPr>
          <p:nvPr>
            <p:ph type="body" sz="quarter" idx="38"/>
          </p:nvPr>
        </p:nvSpPr>
        <p:spPr>
          <a:xfrm>
            <a:off x="9913135" y="1808163"/>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78" name="Picture Placeholder 4"/>
          <p:cNvSpPr>
            <a:spLocks noGrp="1"/>
          </p:cNvSpPr>
          <p:nvPr>
            <p:ph type="pic" sz="quarter" idx="39"/>
          </p:nvPr>
        </p:nvSpPr>
        <p:spPr>
          <a:xfrm>
            <a:off x="9138566" y="2956712"/>
            <a:ext cx="647701" cy="647701"/>
          </a:xfrm>
          <a:prstGeom prst="rect">
            <a:avLst/>
          </a:prstGeom>
        </p:spPr>
        <p:txBody>
          <a:bodyPr lIns="91439" rIns="91439"/>
          <a:lstStyle/>
          <a:p>
            <a:endParaRPr/>
          </a:p>
        </p:txBody>
      </p:sp>
      <p:sp>
        <p:nvSpPr>
          <p:cNvPr id="379" name="Text Placeholder 28"/>
          <p:cNvSpPr>
            <a:spLocks noGrp="1"/>
          </p:cNvSpPr>
          <p:nvPr>
            <p:ph type="body" sz="quarter" idx="40"/>
          </p:nvPr>
        </p:nvSpPr>
        <p:spPr>
          <a:xfrm>
            <a:off x="9913135" y="2956712"/>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80" name="Picture Placeholder 4"/>
          <p:cNvSpPr>
            <a:spLocks noGrp="1"/>
          </p:cNvSpPr>
          <p:nvPr>
            <p:ph type="pic" sz="quarter" idx="41"/>
          </p:nvPr>
        </p:nvSpPr>
        <p:spPr>
          <a:xfrm>
            <a:off x="9138566" y="4105262"/>
            <a:ext cx="647701" cy="647701"/>
          </a:xfrm>
          <a:prstGeom prst="rect">
            <a:avLst/>
          </a:prstGeom>
        </p:spPr>
        <p:txBody>
          <a:bodyPr lIns="91439" rIns="91439"/>
          <a:lstStyle/>
          <a:p>
            <a:endParaRPr/>
          </a:p>
        </p:txBody>
      </p:sp>
      <p:sp>
        <p:nvSpPr>
          <p:cNvPr id="381" name="Text Placeholder 28"/>
          <p:cNvSpPr>
            <a:spLocks noGrp="1"/>
          </p:cNvSpPr>
          <p:nvPr>
            <p:ph type="body" sz="quarter" idx="42"/>
          </p:nvPr>
        </p:nvSpPr>
        <p:spPr>
          <a:xfrm>
            <a:off x="9913135" y="4105262"/>
            <a:ext cx="1728001" cy="606322"/>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
        <p:nvSpPr>
          <p:cNvPr id="382" name="Picture Placeholder 4"/>
          <p:cNvSpPr>
            <a:spLocks noGrp="1"/>
          </p:cNvSpPr>
          <p:nvPr>
            <p:ph type="pic" sz="quarter" idx="43"/>
          </p:nvPr>
        </p:nvSpPr>
        <p:spPr>
          <a:xfrm>
            <a:off x="9138566" y="5253813"/>
            <a:ext cx="647701" cy="647701"/>
          </a:xfrm>
          <a:prstGeom prst="rect">
            <a:avLst/>
          </a:prstGeom>
        </p:spPr>
        <p:txBody>
          <a:bodyPr lIns="91439" rIns="91439"/>
          <a:lstStyle/>
          <a:p>
            <a:endParaRPr/>
          </a:p>
        </p:txBody>
      </p:sp>
      <p:sp>
        <p:nvSpPr>
          <p:cNvPr id="383" name="Text Placeholder 28"/>
          <p:cNvSpPr>
            <a:spLocks noGrp="1"/>
          </p:cNvSpPr>
          <p:nvPr>
            <p:ph type="body" sz="quarter" idx="44"/>
          </p:nvPr>
        </p:nvSpPr>
        <p:spPr>
          <a:xfrm>
            <a:off x="9913135" y="5253813"/>
            <a:ext cx="1728001" cy="606321"/>
          </a:xfrm>
          <a:prstGeom prst="rect">
            <a:avLst/>
          </a:prstGeom>
        </p:spPr>
        <p:txBody>
          <a:bodyPr lIns="0" tIns="0" rIns="0" bIns="0">
            <a:normAutofit/>
          </a:bodyPr>
          <a:lstStyle/>
          <a:p>
            <a:pPr marL="0" indent="0">
              <a:spcBef>
                <a:spcPts val="200"/>
              </a:spcBef>
              <a:buSzTx/>
              <a:buFontTx/>
              <a:buNone/>
              <a:defRPr sz="1600">
                <a:solidFill>
                  <a:srgbClr val="5C315E"/>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ales Team">
    <p:spTree>
      <p:nvGrpSpPr>
        <p:cNvPr id="1" name=""/>
        <p:cNvGrpSpPr/>
        <p:nvPr/>
      </p:nvGrpSpPr>
      <p:grpSpPr>
        <a:xfrm>
          <a:off x="0" y="0"/>
          <a:ext cx="0" cy="0"/>
          <a:chOff x="0" y="0"/>
          <a:chExt cx="0" cy="0"/>
        </a:xfrm>
      </p:grpSpPr>
      <p:sp>
        <p:nvSpPr>
          <p:cNvPr id="390"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
        <p:nvSpPr>
          <p:cNvPr id="391" name="Body Level One…"/>
          <p:cNvSpPr txBox="1">
            <a:spLocks noGrp="1"/>
          </p:cNvSpPr>
          <p:nvPr>
            <p:ph type="body" sz="quarter" idx="1"/>
          </p:nvPr>
        </p:nvSpPr>
        <p:spPr>
          <a:xfrm>
            <a:off x="550862" y="501650"/>
            <a:ext cx="11090276" cy="738665"/>
          </a:xfrm>
          <a:prstGeom prst="rect">
            <a:avLst/>
          </a:prstGeom>
        </p:spPr>
        <p:txBody>
          <a:bodyPr lIns="0" tIns="0" rIns="0" bIns="0">
            <a:normAutofit/>
          </a:bodyPr>
          <a:lstStyle>
            <a:lvl1pPr marL="0" indent="0">
              <a:spcBef>
                <a:spcPts val="0"/>
              </a:spcBef>
              <a:buSzTx/>
              <a:buFontTx/>
              <a:buNone/>
              <a:defRPr sz="4000">
                <a:solidFill>
                  <a:srgbClr val="5C315E"/>
                </a:solidFill>
                <a:latin typeface="Palatino Linotype"/>
                <a:ea typeface="Palatino Linotype"/>
                <a:cs typeface="Palatino Linotype"/>
                <a:sym typeface="Palatino Linotype"/>
              </a:defRPr>
            </a:lvl1pPr>
            <a:lvl2pPr marL="0" indent="0">
              <a:spcBef>
                <a:spcPts val="0"/>
              </a:spcBef>
              <a:buSzTx/>
              <a:buFontTx/>
              <a:buNone/>
              <a:defRPr sz="4000">
                <a:solidFill>
                  <a:srgbClr val="5C315E"/>
                </a:solidFill>
                <a:latin typeface="Palatino Linotype"/>
                <a:ea typeface="Palatino Linotype"/>
                <a:cs typeface="Palatino Linotype"/>
                <a:sym typeface="Palatino Linotype"/>
              </a:defRPr>
            </a:lvl2pPr>
            <a:lvl3pPr marL="0" indent="0">
              <a:spcBef>
                <a:spcPts val="0"/>
              </a:spcBef>
              <a:buSzTx/>
              <a:buFontTx/>
              <a:buNone/>
              <a:defRPr sz="4000">
                <a:solidFill>
                  <a:srgbClr val="5C315E"/>
                </a:solidFill>
                <a:latin typeface="Palatino Linotype"/>
                <a:ea typeface="Palatino Linotype"/>
                <a:cs typeface="Palatino Linotype"/>
                <a:sym typeface="Palatino Linotype"/>
              </a:defRPr>
            </a:lvl3pPr>
            <a:lvl4pPr marL="480000" indent="-480000">
              <a:spcBef>
                <a:spcPts val="0"/>
              </a:spcBef>
              <a:buFontTx/>
              <a:defRPr sz="4000">
                <a:solidFill>
                  <a:srgbClr val="5C315E"/>
                </a:solidFill>
                <a:latin typeface="Palatino Linotype"/>
                <a:ea typeface="Palatino Linotype"/>
                <a:cs typeface="Palatino Linotype"/>
                <a:sym typeface="Palatino Linotype"/>
              </a:defRPr>
            </a:lvl4pPr>
            <a:lvl5pPr marL="623999" indent="-479999">
              <a:spcBef>
                <a:spcPts val="0"/>
              </a:spcBef>
              <a:buFontTx/>
              <a:buChar char="›"/>
              <a:defRPr sz="4000">
                <a:solidFill>
                  <a:srgbClr val="5C315E"/>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92" name="Picture Placeholder 22"/>
          <p:cNvSpPr>
            <a:spLocks noGrp="1"/>
          </p:cNvSpPr>
          <p:nvPr>
            <p:ph type="pic" sz="quarter" idx="13"/>
          </p:nvPr>
        </p:nvSpPr>
        <p:spPr>
          <a:xfrm>
            <a:off x="550864" y="2657859"/>
            <a:ext cx="1368001" cy="1368001"/>
          </a:xfrm>
          <a:prstGeom prst="rect">
            <a:avLst/>
          </a:prstGeom>
        </p:spPr>
        <p:txBody>
          <a:bodyPr lIns="91439" rIns="91439"/>
          <a:lstStyle/>
          <a:p>
            <a:endParaRPr/>
          </a:p>
        </p:txBody>
      </p:sp>
      <p:sp>
        <p:nvSpPr>
          <p:cNvPr id="393" name="Picture Placeholder 22"/>
          <p:cNvSpPr>
            <a:spLocks noGrp="1"/>
          </p:cNvSpPr>
          <p:nvPr>
            <p:ph type="pic" sz="quarter" idx="14"/>
          </p:nvPr>
        </p:nvSpPr>
        <p:spPr>
          <a:xfrm>
            <a:off x="2857792" y="2657859"/>
            <a:ext cx="1368001" cy="1368001"/>
          </a:xfrm>
          <a:prstGeom prst="rect">
            <a:avLst/>
          </a:prstGeom>
        </p:spPr>
        <p:txBody>
          <a:bodyPr lIns="91439" rIns="91439"/>
          <a:lstStyle/>
          <a:p>
            <a:endParaRPr/>
          </a:p>
        </p:txBody>
      </p:sp>
      <p:sp>
        <p:nvSpPr>
          <p:cNvPr id="394" name="Picture Placeholder 22"/>
          <p:cNvSpPr>
            <a:spLocks noGrp="1"/>
          </p:cNvSpPr>
          <p:nvPr>
            <p:ph type="pic" sz="quarter" idx="15"/>
          </p:nvPr>
        </p:nvSpPr>
        <p:spPr>
          <a:xfrm>
            <a:off x="5158423" y="2657859"/>
            <a:ext cx="1368001" cy="1368001"/>
          </a:xfrm>
          <a:prstGeom prst="rect">
            <a:avLst/>
          </a:prstGeom>
        </p:spPr>
        <p:txBody>
          <a:bodyPr lIns="91439" rIns="91439"/>
          <a:lstStyle/>
          <a:p>
            <a:endParaRPr/>
          </a:p>
        </p:txBody>
      </p:sp>
      <p:sp>
        <p:nvSpPr>
          <p:cNvPr id="395" name="Picture Placeholder 22"/>
          <p:cNvSpPr>
            <a:spLocks noGrp="1"/>
          </p:cNvSpPr>
          <p:nvPr>
            <p:ph type="pic" sz="quarter" idx="16"/>
          </p:nvPr>
        </p:nvSpPr>
        <p:spPr>
          <a:xfrm>
            <a:off x="7462360" y="2657859"/>
            <a:ext cx="1368001" cy="1368001"/>
          </a:xfrm>
          <a:prstGeom prst="rect">
            <a:avLst/>
          </a:prstGeom>
        </p:spPr>
        <p:txBody>
          <a:bodyPr lIns="91439" rIns="91439"/>
          <a:lstStyle/>
          <a:p>
            <a:endParaRPr/>
          </a:p>
        </p:txBody>
      </p:sp>
      <p:sp>
        <p:nvSpPr>
          <p:cNvPr id="396" name="Picture Placeholder 22"/>
          <p:cNvSpPr>
            <a:spLocks noGrp="1"/>
          </p:cNvSpPr>
          <p:nvPr>
            <p:ph type="pic" sz="quarter" idx="17"/>
          </p:nvPr>
        </p:nvSpPr>
        <p:spPr>
          <a:xfrm>
            <a:off x="9769289" y="2657859"/>
            <a:ext cx="1368001" cy="1368001"/>
          </a:xfrm>
          <a:prstGeom prst="rect">
            <a:avLst/>
          </a:prstGeom>
        </p:spPr>
        <p:txBody>
          <a:bodyPr lIns="91439" rIns="91439"/>
          <a:lstStyle/>
          <a:p>
            <a:endParaRPr/>
          </a:p>
        </p:txBody>
      </p:sp>
      <p:sp>
        <p:nvSpPr>
          <p:cNvPr id="397" name="Text Placeholder 28"/>
          <p:cNvSpPr>
            <a:spLocks noGrp="1"/>
          </p:cNvSpPr>
          <p:nvPr>
            <p:ph type="body" sz="quarter" idx="18"/>
          </p:nvPr>
        </p:nvSpPr>
        <p:spPr>
          <a:xfrm>
            <a:off x="550863" y="4183388"/>
            <a:ext cx="1872002" cy="716094"/>
          </a:xfrm>
          <a:prstGeom prst="rect">
            <a:avLst/>
          </a:prstGeom>
        </p:spPr>
        <p:txBody>
          <a:bodyPr lIns="0" tIns="0" rIns="0" bIns="0">
            <a:normAutofit/>
          </a:bodyPr>
          <a:lstStyle/>
          <a:p>
            <a:pPr marL="0" indent="0">
              <a:spcBef>
                <a:spcPts val="200"/>
              </a:spcBef>
              <a:buSzTx/>
              <a:buFontTx/>
              <a:buNone/>
              <a:defRPr sz="1800">
                <a:solidFill>
                  <a:srgbClr val="5C315E"/>
                </a:solidFill>
                <a:latin typeface="Palatino Linotype"/>
                <a:ea typeface="Palatino Linotype"/>
                <a:cs typeface="Palatino Linotype"/>
                <a:sym typeface="Palatino Linotype"/>
              </a:defRPr>
            </a:pPr>
            <a:endParaRPr/>
          </a:p>
        </p:txBody>
      </p:sp>
      <p:sp>
        <p:nvSpPr>
          <p:cNvPr id="398" name="Text Placeholder 28"/>
          <p:cNvSpPr>
            <a:spLocks noGrp="1"/>
          </p:cNvSpPr>
          <p:nvPr>
            <p:ph type="body" sz="quarter" idx="19"/>
          </p:nvPr>
        </p:nvSpPr>
        <p:spPr>
          <a:xfrm>
            <a:off x="2857792" y="4183388"/>
            <a:ext cx="1872001" cy="716094"/>
          </a:xfrm>
          <a:prstGeom prst="rect">
            <a:avLst/>
          </a:prstGeom>
        </p:spPr>
        <p:txBody>
          <a:bodyPr lIns="0" tIns="0" rIns="0" bIns="0">
            <a:normAutofit/>
          </a:bodyPr>
          <a:lstStyle/>
          <a:p>
            <a:pPr marL="0" indent="0">
              <a:spcBef>
                <a:spcPts val="200"/>
              </a:spcBef>
              <a:buSzTx/>
              <a:buFontTx/>
              <a:buNone/>
              <a:defRPr sz="1800">
                <a:solidFill>
                  <a:srgbClr val="5C315E"/>
                </a:solidFill>
                <a:latin typeface="Palatino Linotype"/>
                <a:ea typeface="Palatino Linotype"/>
                <a:cs typeface="Palatino Linotype"/>
                <a:sym typeface="Palatino Linotype"/>
              </a:defRPr>
            </a:pPr>
            <a:endParaRPr/>
          </a:p>
        </p:txBody>
      </p:sp>
      <p:sp>
        <p:nvSpPr>
          <p:cNvPr id="399" name="Text Placeholder 28"/>
          <p:cNvSpPr>
            <a:spLocks noGrp="1"/>
          </p:cNvSpPr>
          <p:nvPr>
            <p:ph type="body" sz="quarter" idx="20"/>
          </p:nvPr>
        </p:nvSpPr>
        <p:spPr>
          <a:xfrm>
            <a:off x="5158423" y="4183388"/>
            <a:ext cx="1872001" cy="716094"/>
          </a:xfrm>
          <a:prstGeom prst="rect">
            <a:avLst/>
          </a:prstGeom>
        </p:spPr>
        <p:txBody>
          <a:bodyPr lIns="0" tIns="0" rIns="0" bIns="0">
            <a:normAutofit/>
          </a:bodyPr>
          <a:lstStyle/>
          <a:p>
            <a:pPr marL="0" indent="0">
              <a:spcBef>
                <a:spcPts val="200"/>
              </a:spcBef>
              <a:buSzTx/>
              <a:buFontTx/>
              <a:buNone/>
              <a:defRPr sz="1800">
                <a:solidFill>
                  <a:srgbClr val="5C315E"/>
                </a:solidFill>
                <a:latin typeface="Palatino Linotype"/>
                <a:ea typeface="Palatino Linotype"/>
                <a:cs typeface="Palatino Linotype"/>
                <a:sym typeface="Palatino Linotype"/>
              </a:defRPr>
            </a:pPr>
            <a:endParaRPr/>
          </a:p>
        </p:txBody>
      </p:sp>
      <p:sp>
        <p:nvSpPr>
          <p:cNvPr id="400" name="Text Placeholder 28"/>
          <p:cNvSpPr>
            <a:spLocks noGrp="1"/>
          </p:cNvSpPr>
          <p:nvPr>
            <p:ph type="body" sz="quarter" idx="21"/>
          </p:nvPr>
        </p:nvSpPr>
        <p:spPr>
          <a:xfrm>
            <a:off x="7462208" y="4183388"/>
            <a:ext cx="1872001" cy="716094"/>
          </a:xfrm>
          <a:prstGeom prst="rect">
            <a:avLst/>
          </a:prstGeom>
        </p:spPr>
        <p:txBody>
          <a:bodyPr lIns="0" tIns="0" rIns="0" bIns="0">
            <a:normAutofit/>
          </a:bodyPr>
          <a:lstStyle/>
          <a:p>
            <a:pPr marL="0" indent="0">
              <a:spcBef>
                <a:spcPts val="200"/>
              </a:spcBef>
              <a:buSzTx/>
              <a:buFontTx/>
              <a:buNone/>
              <a:defRPr sz="1800">
                <a:solidFill>
                  <a:srgbClr val="5C315E"/>
                </a:solidFill>
                <a:latin typeface="Palatino Linotype"/>
                <a:ea typeface="Palatino Linotype"/>
                <a:cs typeface="Palatino Linotype"/>
                <a:sym typeface="Palatino Linotype"/>
              </a:defRPr>
            </a:pPr>
            <a:endParaRPr/>
          </a:p>
        </p:txBody>
      </p:sp>
      <p:sp>
        <p:nvSpPr>
          <p:cNvPr id="401" name="Text Placeholder 28"/>
          <p:cNvSpPr>
            <a:spLocks noGrp="1"/>
          </p:cNvSpPr>
          <p:nvPr>
            <p:ph type="body" sz="quarter" idx="22"/>
          </p:nvPr>
        </p:nvSpPr>
        <p:spPr>
          <a:xfrm>
            <a:off x="9769137" y="4183388"/>
            <a:ext cx="1872001" cy="716094"/>
          </a:xfrm>
          <a:prstGeom prst="rect">
            <a:avLst/>
          </a:prstGeom>
        </p:spPr>
        <p:txBody>
          <a:bodyPr lIns="0" tIns="0" rIns="0" bIns="0">
            <a:normAutofit/>
          </a:bodyPr>
          <a:lstStyle/>
          <a:p>
            <a:pPr marL="0" indent="0">
              <a:spcBef>
                <a:spcPts val="200"/>
              </a:spcBef>
              <a:buSzTx/>
              <a:buFontTx/>
              <a:buNone/>
              <a:defRPr sz="1800">
                <a:solidFill>
                  <a:srgbClr val="5C315E"/>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08"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
        <p:nvSpPr>
          <p:cNvPr id="409" name="Body Level One…"/>
          <p:cNvSpPr txBox="1">
            <a:spLocks noGrp="1"/>
          </p:cNvSpPr>
          <p:nvPr>
            <p:ph type="body" sz="quarter" idx="1"/>
          </p:nvPr>
        </p:nvSpPr>
        <p:spPr>
          <a:xfrm>
            <a:off x="550862" y="501650"/>
            <a:ext cx="11090276" cy="738665"/>
          </a:xfrm>
          <a:prstGeom prst="rect">
            <a:avLst/>
          </a:prstGeom>
        </p:spPr>
        <p:txBody>
          <a:bodyPr lIns="0" tIns="0" rIns="0" bIns="0">
            <a:normAutofit/>
          </a:bodyPr>
          <a:lstStyle>
            <a:lvl1pPr marL="0" indent="0">
              <a:spcBef>
                <a:spcPts val="0"/>
              </a:spcBef>
              <a:buSzTx/>
              <a:buFontTx/>
              <a:buNone/>
              <a:defRPr sz="4000">
                <a:solidFill>
                  <a:srgbClr val="5C315E"/>
                </a:solidFill>
                <a:latin typeface="Palatino Linotype"/>
                <a:ea typeface="Palatino Linotype"/>
                <a:cs typeface="Palatino Linotype"/>
                <a:sym typeface="Palatino Linotype"/>
              </a:defRPr>
            </a:lvl1pPr>
            <a:lvl2pPr marL="0" indent="0">
              <a:spcBef>
                <a:spcPts val="0"/>
              </a:spcBef>
              <a:buSzTx/>
              <a:buFontTx/>
              <a:buNone/>
              <a:defRPr sz="4000">
                <a:solidFill>
                  <a:srgbClr val="5C315E"/>
                </a:solidFill>
                <a:latin typeface="Palatino Linotype"/>
                <a:ea typeface="Palatino Linotype"/>
                <a:cs typeface="Palatino Linotype"/>
                <a:sym typeface="Palatino Linotype"/>
              </a:defRPr>
            </a:lvl2pPr>
            <a:lvl3pPr marL="0" indent="0">
              <a:spcBef>
                <a:spcPts val="0"/>
              </a:spcBef>
              <a:buSzTx/>
              <a:buFontTx/>
              <a:buNone/>
              <a:defRPr sz="4000">
                <a:solidFill>
                  <a:srgbClr val="5C315E"/>
                </a:solidFill>
                <a:latin typeface="Palatino Linotype"/>
                <a:ea typeface="Palatino Linotype"/>
                <a:cs typeface="Palatino Linotype"/>
                <a:sym typeface="Palatino Linotype"/>
              </a:defRPr>
            </a:lvl3pPr>
            <a:lvl4pPr marL="480000" indent="-480000">
              <a:spcBef>
                <a:spcPts val="0"/>
              </a:spcBef>
              <a:buFontTx/>
              <a:defRPr sz="4000">
                <a:solidFill>
                  <a:srgbClr val="5C315E"/>
                </a:solidFill>
                <a:latin typeface="Palatino Linotype"/>
                <a:ea typeface="Palatino Linotype"/>
                <a:cs typeface="Palatino Linotype"/>
                <a:sym typeface="Palatino Linotype"/>
              </a:defRPr>
            </a:lvl4pPr>
            <a:lvl5pPr marL="623999" indent="-479999">
              <a:spcBef>
                <a:spcPts val="0"/>
              </a:spcBef>
              <a:buFontTx/>
              <a:buChar char="›"/>
              <a:defRPr sz="4000">
                <a:solidFill>
                  <a:srgbClr val="5C315E"/>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0" name="Title Text"/>
          <p:cNvSpPr txBox="1">
            <a:spLocks noGrp="1"/>
          </p:cNvSpPr>
          <p:nvPr>
            <p:ph type="title"/>
          </p:nvPr>
        </p:nvSpPr>
        <p:spPr>
          <a:xfrm>
            <a:off x="838200" y="365125"/>
            <a:ext cx="10515600"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31" name="Body Level One…"/>
          <p:cNvSpPr txBox="1">
            <a:spLocks noGrp="1"/>
          </p:cNvSpPr>
          <p:nvPr>
            <p:ph type="body" idx="1"/>
          </p:nvPr>
        </p:nvSpPr>
        <p:spPr>
          <a:xfrm>
            <a:off x="838200" y="1825625"/>
            <a:ext cx="10515600" cy="4351338"/>
          </a:xfrm>
          <a:prstGeom prst="rect">
            <a:avLst/>
          </a:prstGeom>
        </p:spPr>
        <p:txBody>
          <a:bodyPr>
            <a:normAutofit/>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16" name="Slide Number"/>
          <p:cNvSpPr txBox="1">
            <a:spLocks noGrp="1"/>
          </p:cNvSpPr>
          <p:nvPr>
            <p:ph type="sldNum" sz="quarter" idx="2"/>
          </p:nvPr>
        </p:nvSpPr>
        <p:spPr>
          <a:xfrm>
            <a:off x="11514135" y="6475411"/>
            <a:ext cx="127001" cy="127001"/>
          </a:xfrm>
          <a:prstGeom prst="rect">
            <a:avLst/>
          </a:prstGeom>
        </p:spPr>
        <p:txBody>
          <a:bodyPr lIns="0" tIns="0" rIns="0" bIns="0"/>
          <a:lstStyle>
            <a:lvl1pPr>
              <a:defRPr sz="900">
                <a:solidFill>
                  <a:srgbClr val="5C315E"/>
                </a:solidFill>
                <a:latin typeface="Palatino Linotype"/>
                <a:ea typeface="Palatino Linotype"/>
                <a:cs typeface="Palatino Linotype"/>
                <a:sym typeface="Palatino Linotyp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0" name="Title Text"/>
          <p:cNvSpPr txBox="1">
            <a:spLocks noGrp="1"/>
          </p:cNvSpPr>
          <p:nvPr>
            <p:ph type="title"/>
          </p:nvPr>
        </p:nvSpPr>
        <p:spPr>
          <a:xfrm>
            <a:off x="831850" y="1709738"/>
            <a:ext cx="10515600" cy="2852737"/>
          </a:xfrm>
          <a:prstGeom prst="rect">
            <a:avLst/>
          </a:prstGeom>
        </p:spPr>
        <p:txBody>
          <a:bodyPr anchor="b">
            <a:normAutofit/>
          </a:bodyPr>
          <a:lstStyle>
            <a:lvl1pPr>
              <a:defRPr sz="6000">
                <a:latin typeface="Arial"/>
                <a:ea typeface="Arial"/>
                <a:cs typeface="Arial"/>
                <a:sym typeface="Arial"/>
              </a:defRPr>
            </a:lvl1pPr>
          </a:lstStyle>
          <a:p>
            <a:r>
              <a:t>Title Text</a:t>
            </a:r>
          </a:p>
        </p:txBody>
      </p:sp>
      <p:sp>
        <p:nvSpPr>
          <p:cNvPr id="41" name="Body Level One…"/>
          <p:cNvSpPr txBox="1">
            <a:spLocks noGrp="1"/>
          </p:cNvSpPr>
          <p:nvPr>
            <p:ph type="body" sz="quarter" idx="1"/>
          </p:nvPr>
        </p:nvSpPr>
        <p:spPr>
          <a:xfrm>
            <a:off x="831850" y="4589462"/>
            <a:ext cx="10515600" cy="1500188"/>
          </a:xfrm>
          <a:prstGeom prst="rect">
            <a:avLst/>
          </a:prstGeom>
        </p:spPr>
        <p:txBody>
          <a:bodyPr>
            <a:normAutofit/>
          </a:bodyPr>
          <a:lstStyle>
            <a:lvl1pPr marL="0" indent="0">
              <a:buSzTx/>
              <a:buFontTx/>
              <a:buNone/>
              <a:defRPr sz="2400">
                <a:solidFill>
                  <a:srgbClr val="888888"/>
                </a:solidFill>
                <a:latin typeface="Arial"/>
                <a:ea typeface="Arial"/>
                <a:cs typeface="Arial"/>
                <a:sym typeface="Arial"/>
              </a:defRPr>
            </a:lvl1pPr>
            <a:lvl2pPr marL="0" indent="457200">
              <a:buSzTx/>
              <a:buFontTx/>
              <a:buNone/>
              <a:defRPr sz="2400">
                <a:solidFill>
                  <a:srgbClr val="888888"/>
                </a:solidFill>
                <a:latin typeface="Arial"/>
                <a:ea typeface="Arial"/>
                <a:cs typeface="Arial"/>
                <a:sym typeface="Arial"/>
              </a:defRPr>
            </a:lvl2pPr>
            <a:lvl3pPr marL="0" indent="914400">
              <a:buSzTx/>
              <a:buFontTx/>
              <a:buNone/>
              <a:defRPr sz="2400">
                <a:solidFill>
                  <a:srgbClr val="888888"/>
                </a:solidFill>
                <a:latin typeface="Arial"/>
                <a:ea typeface="Arial"/>
                <a:cs typeface="Arial"/>
                <a:sym typeface="Arial"/>
              </a:defRPr>
            </a:lvl3pPr>
            <a:lvl4pPr marL="0" indent="1371600">
              <a:buSzTx/>
              <a:buFontTx/>
              <a:buNone/>
              <a:defRPr sz="2400">
                <a:solidFill>
                  <a:srgbClr val="888888"/>
                </a:solidFill>
                <a:latin typeface="Arial"/>
                <a:ea typeface="Arial"/>
                <a:cs typeface="Arial"/>
                <a:sym typeface="Arial"/>
              </a:defRPr>
            </a:lvl4pPr>
            <a:lvl5pPr marL="0" indent="1828800">
              <a:buSzTx/>
              <a:buFontTx/>
              <a:buNone/>
              <a:defRPr sz="2400">
                <a:solidFill>
                  <a:srgbClr val="88888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0" name="Title Text"/>
          <p:cNvSpPr txBox="1">
            <a:spLocks noGrp="1"/>
          </p:cNvSpPr>
          <p:nvPr>
            <p:ph type="title"/>
          </p:nvPr>
        </p:nvSpPr>
        <p:spPr>
          <a:xfrm>
            <a:off x="838200" y="365125"/>
            <a:ext cx="10515600"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51" name="Body Level One…"/>
          <p:cNvSpPr txBox="1">
            <a:spLocks noGrp="1"/>
          </p:cNvSpPr>
          <p:nvPr>
            <p:ph type="body" sz="half" idx="1"/>
          </p:nvPr>
        </p:nvSpPr>
        <p:spPr>
          <a:xfrm>
            <a:off x="838200" y="1825625"/>
            <a:ext cx="5181600" cy="4351338"/>
          </a:xfrm>
          <a:prstGeom prst="rect">
            <a:avLst/>
          </a:prstGeom>
        </p:spPr>
        <p:txBody>
          <a:bodyPr>
            <a:normAutofit/>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0" name="Title Text"/>
          <p:cNvSpPr txBox="1">
            <a:spLocks noGrp="1"/>
          </p:cNvSpPr>
          <p:nvPr>
            <p:ph type="title"/>
          </p:nvPr>
        </p:nvSpPr>
        <p:spPr>
          <a:xfrm>
            <a:off x="839787" y="365125"/>
            <a:ext cx="10515601"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61" name="Body Level One…"/>
          <p:cNvSpPr txBox="1">
            <a:spLocks noGrp="1"/>
          </p:cNvSpPr>
          <p:nvPr>
            <p:ph type="body" sz="quarter" idx="1"/>
          </p:nvPr>
        </p:nvSpPr>
        <p:spPr>
          <a:xfrm>
            <a:off x="839787" y="1681163"/>
            <a:ext cx="5157789" cy="823913"/>
          </a:xfrm>
          <a:prstGeom prst="rect">
            <a:avLst/>
          </a:prstGeom>
        </p:spPr>
        <p:txBody>
          <a:bodyPr anchor="b">
            <a:normAutofit/>
          </a:bodyPr>
          <a:lstStyle>
            <a:lvl1pPr marL="0" indent="0">
              <a:buSzTx/>
              <a:buFontTx/>
              <a:buNone/>
              <a:defRPr sz="2400" b="1">
                <a:latin typeface="Arial"/>
                <a:ea typeface="Arial"/>
                <a:cs typeface="Arial"/>
                <a:sym typeface="Arial"/>
              </a:defRPr>
            </a:lvl1pPr>
            <a:lvl2pPr marL="0" indent="457200">
              <a:buSzTx/>
              <a:buFontTx/>
              <a:buNone/>
              <a:defRPr sz="2400" b="1">
                <a:latin typeface="Arial"/>
                <a:ea typeface="Arial"/>
                <a:cs typeface="Arial"/>
                <a:sym typeface="Arial"/>
              </a:defRPr>
            </a:lvl2pPr>
            <a:lvl3pPr marL="0" indent="914400">
              <a:buSzTx/>
              <a:buFontTx/>
              <a:buNone/>
              <a:defRPr sz="2400" b="1">
                <a:latin typeface="Arial"/>
                <a:ea typeface="Arial"/>
                <a:cs typeface="Arial"/>
                <a:sym typeface="Arial"/>
              </a:defRPr>
            </a:lvl3pPr>
            <a:lvl4pPr marL="0" indent="1371600">
              <a:buSzTx/>
              <a:buFontTx/>
              <a:buNone/>
              <a:defRPr sz="2400" b="1">
                <a:latin typeface="Arial"/>
                <a:ea typeface="Arial"/>
                <a:cs typeface="Arial"/>
                <a:sym typeface="Arial"/>
              </a:defRPr>
            </a:lvl4pPr>
            <a:lvl5pPr marL="0" indent="1828800">
              <a:buSzTx/>
              <a:buFont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2" name="Text Placeholder 4"/>
          <p:cNvSpPr>
            <a:spLocks noGrp="1"/>
          </p:cNvSpPr>
          <p:nvPr>
            <p:ph type="body" sz="quarter" idx="13"/>
          </p:nvPr>
        </p:nvSpPr>
        <p:spPr>
          <a:xfrm>
            <a:off x="6172200" y="1681163"/>
            <a:ext cx="5183188" cy="823913"/>
          </a:xfrm>
          <a:prstGeom prst="rect">
            <a:avLst/>
          </a:prstGeom>
        </p:spPr>
        <p:txBody>
          <a:bodyPr anchor="b">
            <a:normAutofit/>
          </a:bodyPr>
          <a:lstStyle/>
          <a:p>
            <a:pPr marL="0" indent="0">
              <a:buSzTx/>
              <a:buFontTx/>
              <a:buNone/>
              <a:defRPr sz="2400" b="1">
                <a:latin typeface="Arial"/>
                <a:ea typeface="Arial"/>
                <a:cs typeface="Arial"/>
                <a:sym typeface="Arial"/>
              </a:defRPr>
            </a:pPr>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70"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1" name="Title Text"/>
          <p:cNvSpPr txBox="1">
            <a:spLocks noGrp="1"/>
          </p:cNvSpPr>
          <p:nvPr>
            <p:ph type="title"/>
          </p:nvPr>
        </p:nvSpPr>
        <p:spPr>
          <a:xfrm>
            <a:off x="838200" y="365125"/>
            <a:ext cx="10515600" cy="1325563"/>
          </a:xfrm>
          <a:prstGeom prst="rect">
            <a:avLst/>
          </a:prstGeom>
        </p:spPr>
        <p:txBody>
          <a:bodyPr>
            <a:normAutofit/>
          </a:bodyPr>
          <a:lstStyle>
            <a:lvl1pPr>
              <a:defRPr>
                <a:latin typeface="Arial"/>
                <a:ea typeface="Arial"/>
                <a:cs typeface="Arial"/>
                <a:sym typeface="Arial"/>
              </a:defRPr>
            </a:lvl1pPr>
          </a:lstStyle>
          <a:p>
            <a:r>
              <a:t>Title Text</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8" name="Title Text"/>
          <p:cNvSpPr txBox="1">
            <a:spLocks noGrp="1"/>
          </p:cNvSpPr>
          <p:nvPr>
            <p:ph type="title"/>
          </p:nvPr>
        </p:nvSpPr>
        <p:spPr>
          <a:xfrm>
            <a:off x="839787" y="457200"/>
            <a:ext cx="3932239" cy="1600200"/>
          </a:xfrm>
          <a:prstGeom prst="rect">
            <a:avLst/>
          </a:prstGeom>
        </p:spPr>
        <p:txBody>
          <a:bodyPr anchor="b">
            <a:normAutofit/>
          </a:bodyPr>
          <a:lstStyle>
            <a:lvl1pPr>
              <a:defRPr sz="3200">
                <a:latin typeface="Arial"/>
                <a:ea typeface="Arial"/>
                <a:cs typeface="Arial"/>
                <a:sym typeface="Arial"/>
              </a:defRPr>
            </a:lvl1pPr>
          </a:lstStyle>
          <a:p>
            <a:r>
              <a:t>Title Text</a:t>
            </a:r>
          </a:p>
        </p:txBody>
      </p:sp>
      <p:sp>
        <p:nvSpPr>
          <p:cNvPr id="89" name="Body Level One…"/>
          <p:cNvSpPr txBox="1">
            <a:spLocks noGrp="1"/>
          </p:cNvSpPr>
          <p:nvPr>
            <p:ph type="body" sz="half" idx="1"/>
          </p:nvPr>
        </p:nvSpPr>
        <p:spPr>
          <a:xfrm>
            <a:off x="5183187" y="987425"/>
            <a:ext cx="6172201" cy="4873625"/>
          </a:xfrm>
          <a:prstGeom prst="rect">
            <a:avLst/>
          </a:prstGeom>
        </p:spPr>
        <p:txBody>
          <a:bodyPr>
            <a:normAutofit/>
          </a:bodyPr>
          <a:lstStyle>
            <a:lvl1pPr>
              <a:defRPr sz="3200">
                <a:latin typeface="Arial"/>
                <a:ea typeface="Arial"/>
                <a:cs typeface="Arial"/>
                <a:sym typeface="Arial"/>
              </a:defRPr>
            </a:lvl1pPr>
            <a:lvl2pPr marL="718457" indent="-261257">
              <a:defRPr sz="3200">
                <a:latin typeface="Arial"/>
                <a:ea typeface="Arial"/>
                <a:cs typeface="Arial"/>
                <a:sym typeface="Arial"/>
              </a:defRPr>
            </a:lvl2pPr>
            <a:lvl3pPr marL="1219200" indent="-304800">
              <a:defRPr sz="3200">
                <a:latin typeface="Arial"/>
                <a:ea typeface="Arial"/>
                <a:cs typeface="Arial"/>
                <a:sym typeface="Arial"/>
              </a:defRPr>
            </a:lvl3pPr>
            <a:lvl4pPr marL="1737360" indent="-365760">
              <a:defRPr sz="3200">
                <a:latin typeface="Arial"/>
                <a:ea typeface="Arial"/>
                <a:cs typeface="Arial"/>
                <a:sym typeface="Arial"/>
              </a:defRPr>
            </a:lvl4pPr>
            <a:lvl5pPr marL="2194560" indent="-365760">
              <a:defRPr sz="3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quarter" idx="13"/>
          </p:nvPr>
        </p:nvSpPr>
        <p:spPr>
          <a:xfrm>
            <a:off x="839787" y="2057400"/>
            <a:ext cx="3932238" cy="3811588"/>
          </a:xfrm>
          <a:prstGeom prst="rect">
            <a:avLst/>
          </a:prstGeom>
        </p:spPr>
        <p:txBody>
          <a:bodyPr>
            <a:normAutofit/>
          </a:bodyPr>
          <a:lstStyle/>
          <a:p>
            <a:pPr marL="0" indent="0">
              <a:buSzTx/>
              <a:buFontTx/>
              <a:buNone/>
              <a:defRPr sz="1600">
                <a:latin typeface="Arial"/>
                <a:ea typeface="Arial"/>
                <a:cs typeface="Arial"/>
                <a:sym typeface="Arial"/>
              </a:defRPr>
            </a:pPr>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32">
            <a:extLst/>
          </a:blip>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6" r:id="rId23"/>
    <p:sldLayoutId id="2147483678" r:id="rId24"/>
    <p:sldLayoutId id="2147483679" r:id="rId25"/>
    <p:sldLayoutId id="2147483680" r:id="rId26"/>
    <p:sldLayoutId id="2147483681" r:id="rId27"/>
    <p:sldLayoutId id="2147483682" r:id="rId28"/>
    <p:sldLayoutId id="2147483683" r:id="rId29"/>
    <p:sldLayoutId id="2147483684" r:id="rId3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extBox 2"/>
          <p:cNvSpPr txBox="1"/>
          <p:nvPr/>
        </p:nvSpPr>
        <p:spPr>
          <a:xfrm>
            <a:off x="914400" y="1403865"/>
            <a:ext cx="9361714"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Best Interest Duty</a:t>
            </a:r>
          </a:p>
        </p:txBody>
      </p:sp>
      <p:sp>
        <p:nvSpPr>
          <p:cNvPr id="476" name="TextBox 5"/>
          <p:cNvSpPr txBox="1"/>
          <p:nvPr/>
        </p:nvSpPr>
        <p:spPr>
          <a:xfrm>
            <a:off x="914400" y="2321337"/>
            <a:ext cx="9361714"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Safe Harbour</a:t>
            </a:r>
          </a:p>
        </p:txBody>
      </p:sp>
      <p:sp>
        <p:nvSpPr>
          <p:cNvPr id="477" name="TextBox 6"/>
          <p:cNvSpPr txBox="1"/>
          <p:nvPr/>
        </p:nvSpPr>
        <p:spPr>
          <a:xfrm>
            <a:off x="914399" y="2743420"/>
            <a:ext cx="9777880" cy="16841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latin typeface="Arial"/>
                <a:ea typeface="Arial"/>
                <a:cs typeface="Arial"/>
                <a:sym typeface="Arial"/>
              </a:defRPr>
            </a:pPr>
            <a:r>
              <a:t>(2)  (c)   where it was reasonably apparent that information relating to the client's relevant 	circumstances was incomplete or inaccurate, made reasonable inquiries to obtain 	complete and accurate information;</a:t>
            </a:r>
          </a:p>
          <a:p>
            <a:pPr>
              <a:defRPr>
                <a:latin typeface="Arial"/>
                <a:ea typeface="Arial"/>
                <a:cs typeface="Arial"/>
                <a:sym typeface="Arial"/>
              </a:defRPr>
            </a:pPr>
            <a:endParaRPr/>
          </a:p>
          <a:p>
            <a:pPr lvl="1">
              <a:defRPr>
                <a:latin typeface="Arial"/>
                <a:ea typeface="Arial"/>
                <a:cs typeface="Arial"/>
                <a:sym typeface="Arial"/>
              </a:defRPr>
            </a:pPr>
            <a:r>
              <a:t>(d)   assessed whether the provider has the expertise required to provide the client advice 	on the subject matter sought and, if not, declined to provide the advice;</a:t>
            </a:r>
          </a:p>
        </p:txBody>
      </p:sp>
      <p:sp>
        <p:nvSpPr>
          <p:cNvPr id="478" name="Title 1"/>
          <p:cNvSpPr txBox="1"/>
          <p:nvPr/>
        </p:nvSpPr>
        <p:spPr>
          <a:xfrm>
            <a:off x="511627" y="-53975"/>
            <a:ext cx="10515601"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4400">
                <a:latin typeface="Arial"/>
                <a:ea typeface="Arial"/>
                <a:cs typeface="Arial"/>
                <a:sym typeface="Arial"/>
              </a:defRPr>
            </a:lvl1pPr>
          </a:lstStyle>
          <a:p>
            <a:r>
              <a:t>Best Interest Duty and Safe Harbour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Box 2"/>
          <p:cNvSpPr txBox="1"/>
          <p:nvPr/>
        </p:nvSpPr>
        <p:spPr>
          <a:xfrm>
            <a:off x="914400" y="1219200"/>
            <a:ext cx="9361714"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Best Interest Duty</a:t>
            </a:r>
          </a:p>
        </p:txBody>
      </p:sp>
      <p:sp>
        <p:nvSpPr>
          <p:cNvPr id="483" name="TextBox 5"/>
          <p:cNvSpPr txBox="1"/>
          <p:nvPr/>
        </p:nvSpPr>
        <p:spPr>
          <a:xfrm>
            <a:off x="914400" y="1952006"/>
            <a:ext cx="9361714"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Safe Harbour</a:t>
            </a:r>
          </a:p>
        </p:txBody>
      </p:sp>
      <p:sp>
        <p:nvSpPr>
          <p:cNvPr id="484" name="TextBox 6"/>
          <p:cNvSpPr txBox="1"/>
          <p:nvPr/>
        </p:nvSpPr>
        <p:spPr>
          <a:xfrm>
            <a:off x="914399" y="2289355"/>
            <a:ext cx="10608004" cy="3017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a:defRPr>
                <a:latin typeface="Arial"/>
                <a:ea typeface="Arial"/>
                <a:cs typeface="Arial"/>
                <a:sym typeface="Arial"/>
              </a:defRPr>
            </a:pPr>
            <a:r>
              <a:t>(e)  if, in considering the subject matter of the advice sought, it would be reasonable to consider recommending a financial product:</a:t>
            </a:r>
          </a:p>
          <a:p>
            <a:pPr lvl="2">
              <a:defRPr>
                <a:latin typeface="Arial"/>
                <a:ea typeface="Arial"/>
                <a:cs typeface="Arial"/>
                <a:sym typeface="Arial"/>
              </a:defRPr>
            </a:pPr>
            <a:r>
              <a:t>(i)  conducted a reasonable investigation into the financial products that might achieve those of the objectives and meet those of the needs of the client that would reasonably be considered as relevant to advice on that subject matter; and</a:t>
            </a:r>
          </a:p>
          <a:p>
            <a:pPr lvl="2">
              <a:defRPr>
                <a:latin typeface="Arial"/>
                <a:ea typeface="Arial"/>
                <a:cs typeface="Arial"/>
                <a:sym typeface="Arial"/>
              </a:defRPr>
            </a:pPr>
            <a:r>
              <a:t>(ii)  assessed the information gathered in the investigation;</a:t>
            </a:r>
          </a:p>
          <a:p>
            <a:pPr lvl="2">
              <a:defRPr>
                <a:latin typeface="Arial"/>
                <a:ea typeface="Arial"/>
                <a:cs typeface="Arial"/>
                <a:sym typeface="Arial"/>
              </a:defRPr>
            </a:pPr>
            <a:endParaRPr/>
          </a:p>
          <a:p>
            <a:pPr lvl="1">
              <a:defRPr>
                <a:latin typeface="Arial"/>
                <a:ea typeface="Arial"/>
                <a:cs typeface="Arial"/>
                <a:sym typeface="Arial"/>
              </a:defRPr>
            </a:pPr>
            <a:r>
              <a:t>(f)  based all judgements in advising the client on the client's relevant circumstances;</a:t>
            </a:r>
          </a:p>
          <a:p>
            <a:pPr lvl="1">
              <a:defRPr>
                <a:latin typeface="Arial"/>
                <a:ea typeface="Arial"/>
                <a:cs typeface="Arial"/>
                <a:sym typeface="Arial"/>
              </a:defRPr>
            </a:pPr>
            <a:endParaRPr/>
          </a:p>
          <a:p>
            <a:pPr lvl="1">
              <a:defRPr>
                <a:latin typeface="Arial"/>
                <a:ea typeface="Arial"/>
                <a:cs typeface="Arial"/>
                <a:sym typeface="Arial"/>
              </a:defRPr>
            </a:pPr>
            <a:r>
              <a:t>(g)  taken any other step that, at the time the advice is provided, would reasonably be regarded as being in the best interests of the client, given the client's relevant circumstances </a:t>
            </a:r>
            <a:r>
              <a:rPr i="1"/>
              <a:t>.</a:t>
            </a:r>
          </a:p>
        </p:txBody>
      </p:sp>
      <p:sp>
        <p:nvSpPr>
          <p:cNvPr id="485" name="Title 1"/>
          <p:cNvSpPr txBox="1"/>
          <p:nvPr/>
        </p:nvSpPr>
        <p:spPr>
          <a:xfrm>
            <a:off x="511627" y="-53975"/>
            <a:ext cx="10515601"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4400">
                <a:latin typeface="Arial"/>
                <a:ea typeface="Arial"/>
                <a:cs typeface="Arial"/>
                <a:sym typeface="Arial"/>
              </a:defRPr>
            </a:lvl1pPr>
          </a:lstStyle>
          <a:p>
            <a:r>
              <a:t>Best Interest Duty and Safe Harbour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 name="Content Placeholder 3"/>
          <p:cNvGrpSpPr/>
          <p:nvPr/>
        </p:nvGrpSpPr>
        <p:grpSpPr>
          <a:xfrm>
            <a:off x="738999" y="1696252"/>
            <a:ext cx="8425544" cy="4673104"/>
            <a:chOff x="0" y="0"/>
            <a:chExt cx="8425542" cy="4673103"/>
          </a:xfrm>
        </p:grpSpPr>
        <p:grpSp>
          <p:nvGrpSpPr>
            <p:cNvPr id="491" name="Group"/>
            <p:cNvGrpSpPr/>
            <p:nvPr/>
          </p:nvGrpSpPr>
          <p:grpSpPr>
            <a:xfrm>
              <a:off x="3370217" y="0"/>
              <a:ext cx="5055326" cy="1025722"/>
              <a:chOff x="0" y="0"/>
              <a:chExt cx="5055325" cy="1025721"/>
            </a:xfrm>
          </p:grpSpPr>
          <p:sp>
            <p:nvSpPr>
              <p:cNvPr id="489" name="Arrow"/>
              <p:cNvSpPr/>
              <p:nvPr/>
            </p:nvSpPr>
            <p:spPr>
              <a:xfrm>
                <a:off x="0" y="0"/>
                <a:ext cx="5055326" cy="1025722"/>
              </a:xfrm>
              <a:prstGeom prst="rightArrow">
                <a:avLst>
                  <a:gd name="adj1" fmla="val 75000"/>
                  <a:gd name="adj2" fmla="val 50000"/>
                </a:avLst>
              </a:prstGeom>
              <a:solidFill>
                <a:srgbClr val="BECCD3"/>
              </a:solidFill>
              <a:ln w="12700" cap="flat">
                <a:solidFill>
                  <a:srgbClr val="CDD4EA">
                    <a:alpha val="90000"/>
                  </a:srgbClr>
                </a:solidFill>
                <a:prstDash val="solid"/>
                <a:miter lim="800000"/>
              </a:ln>
              <a:effectLst/>
            </p:spPr>
            <p:txBody>
              <a:bodyPr wrap="square" lIns="45719" tIns="45719" rIns="45719" bIns="45719" numCol="1" anchor="t">
                <a:noAutofit/>
              </a:bodyPr>
              <a:lstStyle/>
              <a:p>
                <a:pPr defTabSz="533400">
                  <a:lnSpc>
                    <a:spcPct val="90000"/>
                  </a:lnSpc>
                  <a:spcBef>
                    <a:spcPts val="400"/>
                  </a:spcBef>
                  <a:defRPr sz="2400"/>
                </a:pPr>
                <a:endParaRPr/>
              </a:p>
            </p:txBody>
          </p:sp>
          <p:sp>
            <p:nvSpPr>
              <p:cNvPr id="490" name="Review super…"/>
              <p:cNvSpPr txBox="1"/>
              <p:nvPr/>
            </p:nvSpPr>
            <p:spPr>
              <a:xfrm>
                <a:off x="0" y="128215"/>
                <a:ext cx="4670681" cy="5913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 tIns="7620" rIns="7620" bIns="7620" numCol="1" anchor="t">
                <a:spAutoFit/>
              </a:bodyPr>
              <a:lstStyle/>
              <a:p>
                <a:pPr marL="114300" lvl="1" indent="-114300" defTabSz="533400">
                  <a:lnSpc>
                    <a:spcPct val="90000"/>
                  </a:lnSpc>
                  <a:spcBef>
                    <a:spcPts val="400"/>
                  </a:spcBef>
                  <a:buSzPct val="100000"/>
                  <a:buFont typeface="Arial"/>
                  <a:buChar char="•"/>
                  <a:defRPr sz="1200">
                    <a:latin typeface="Arial"/>
                    <a:ea typeface="Arial"/>
                    <a:cs typeface="Arial"/>
                    <a:sym typeface="Arial"/>
                  </a:defRPr>
                </a:pPr>
                <a:endParaRPr/>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Review super</a:t>
                </a:r>
                <a:endParaRPr sz="2400"/>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Ensure insurances are in place</a:t>
                </a:r>
              </a:p>
            </p:txBody>
          </p:sp>
        </p:grpSp>
        <p:grpSp>
          <p:nvGrpSpPr>
            <p:cNvPr id="494" name="Group"/>
            <p:cNvGrpSpPr/>
            <p:nvPr/>
          </p:nvGrpSpPr>
          <p:grpSpPr>
            <a:xfrm>
              <a:off x="0" y="0"/>
              <a:ext cx="3370218" cy="1025722"/>
              <a:chOff x="0" y="0"/>
              <a:chExt cx="3370217" cy="1025721"/>
            </a:xfrm>
          </p:grpSpPr>
          <p:sp>
            <p:nvSpPr>
              <p:cNvPr id="492" name="Rounded Rectangle"/>
              <p:cNvSpPr/>
              <p:nvPr/>
            </p:nvSpPr>
            <p:spPr>
              <a:xfrm>
                <a:off x="0" y="0"/>
                <a:ext cx="3370218" cy="1025722"/>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493" name="Goals and Objectives"/>
              <p:cNvSpPr txBox="1"/>
              <p:nvPr/>
            </p:nvSpPr>
            <p:spPr>
              <a:xfrm>
                <a:off x="50072" y="371404"/>
                <a:ext cx="3270073" cy="2829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0480" tIns="30480" rIns="30480" bIns="30480" numCol="1" anchor="ctr">
                <a:spAutoFit/>
              </a:bodyPr>
              <a:lstStyle>
                <a:lvl1pPr marL="228600" indent="-228600" algn="ctr" defTabSz="711200">
                  <a:lnSpc>
                    <a:spcPct val="90000"/>
                  </a:lnSpc>
                  <a:spcBef>
                    <a:spcPts val="600"/>
                  </a:spcBef>
                  <a:buSzPct val="100000"/>
                  <a:buFont typeface="Arial"/>
                  <a:buChar char="•"/>
                  <a:defRPr sz="1600" b="1">
                    <a:solidFill>
                      <a:srgbClr val="FFFFFF"/>
                    </a:solidFill>
                    <a:latin typeface="Arial"/>
                    <a:ea typeface="Arial"/>
                    <a:cs typeface="Arial"/>
                    <a:sym typeface="Arial"/>
                  </a:defRPr>
                </a:lvl1pPr>
              </a:lstStyle>
              <a:p>
                <a:r>
                  <a:t>Goals and Objectives</a:t>
                </a:r>
              </a:p>
            </p:txBody>
          </p:sp>
        </p:grpSp>
        <p:grpSp>
          <p:nvGrpSpPr>
            <p:cNvPr id="497" name="Group"/>
            <p:cNvGrpSpPr/>
            <p:nvPr/>
          </p:nvGrpSpPr>
          <p:grpSpPr>
            <a:xfrm>
              <a:off x="3370217" y="1128292"/>
              <a:ext cx="5055326" cy="1025722"/>
              <a:chOff x="0" y="0"/>
              <a:chExt cx="5055325" cy="1025721"/>
            </a:xfrm>
          </p:grpSpPr>
          <p:sp>
            <p:nvSpPr>
              <p:cNvPr id="495" name="Arrow"/>
              <p:cNvSpPr/>
              <p:nvPr/>
            </p:nvSpPr>
            <p:spPr>
              <a:xfrm>
                <a:off x="0" y="0"/>
                <a:ext cx="5055326" cy="1025722"/>
              </a:xfrm>
              <a:prstGeom prst="rightArrow">
                <a:avLst>
                  <a:gd name="adj1" fmla="val 75000"/>
                  <a:gd name="adj2" fmla="val 50000"/>
                </a:avLst>
              </a:prstGeom>
              <a:solidFill>
                <a:srgbClr val="BECCD3"/>
              </a:solidFill>
              <a:ln w="12700" cap="flat">
                <a:solidFill>
                  <a:srgbClr val="CDD4EA">
                    <a:alpha val="90000"/>
                  </a:srgbClr>
                </a:solidFill>
                <a:prstDash val="solid"/>
                <a:miter lim="800000"/>
              </a:ln>
              <a:effectLst/>
            </p:spPr>
            <p:txBody>
              <a:bodyPr wrap="square" lIns="45719" tIns="45719" rIns="45719" bIns="45719" numCol="1" anchor="t">
                <a:noAutofit/>
              </a:bodyPr>
              <a:lstStyle/>
              <a:p>
                <a:pPr defTabSz="533400">
                  <a:lnSpc>
                    <a:spcPct val="90000"/>
                  </a:lnSpc>
                  <a:spcBef>
                    <a:spcPts val="400"/>
                  </a:spcBef>
                  <a:defRPr sz="2400"/>
                </a:pPr>
                <a:endParaRPr/>
              </a:p>
            </p:txBody>
          </p:sp>
          <p:sp>
            <p:nvSpPr>
              <p:cNvPr id="496" name="Rollover super…"/>
              <p:cNvSpPr txBox="1"/>
              <p:nvPr/>
            </p:nvSpPr>
            <p:spPr>
              <a:xfrm>
                <a:off x="0" y="128215"/>
                <a:ext cx="4670681" cy="5913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 tIns="7620" rIns="7620" bIns="7620" numCol="1" anchor="t">
                <a:spAutoFit/>
              </a:bodyPr>
              <a:lstStyle/>
              <a:p>
                <a:pPr marL="114300" lvl="1" indent="-114300" defTabSz="533400">
                  <a:lnSpc>
                    <a:spcPct val="90000"/>
                  </a:lnSpc>
                  <a:spcBef>
                    <a:spcPts val="400"/>
                  </a:spcBef>
                  <a:buSzPct val="100000"/>
                  <a:buFont typeface="Arial"/>
                  <a:buChar char="•"/>
                  <a:defRPr sz="1200">
                    <a:latin typeface="Arial"/>
                    <a:ea typeface="Arial"/>
                    <a:cs typeface="Arial"/>
                    <a:sym typeface="Arial"/>
                  </a:defRPr>
                </a:pPr>
                <a:endParaRPr/>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Rollover super</a:t>
                </a:r>
                <a:endParaRPr sz="2400"/>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Purchase Life, TPD and IP Cover</a:t>
                </a:r>
              </a:p>
            </p:txBody>
          </p:sp>
        </p:grpSp>
        <p:grpSp>
          <p:nvGrpSpPr>
            <p:cNvPr id="500" name="Group"/>
            <p:cNvGrpSpPr/>
            <p:nvPr/>
          </p:nvGrpSpPr>
          <p:grpSpPr>
            <a:xfrm>
              <a:off x="0" y="1128292"/>
              <a:ext cx="3370218" cy="1025722"/>
              <a:chOff x="0" y="0"/>
              <a:chExt cx="3370217" cy="1025721"/>
            </a:xfrm>
          </p:grpSpPr>
          <p:sp>
            <p:nvSpPr>
              <p:cNvPr id="498" name="Rounded Rectangle"/>
              <p:cNvSpPr/>
              <p:nvPr/>
            </p:nvSpPr>
            <p:spPr>
              <a:xfrm>
                <a:off x="0" y="0"/>
                <a:ext cx="3370218" cy="1025722"/>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499" name="Recommendations"/>
              <p:cNvSpPr txBox="1"/>
              <p:nvPr/>
            </p:nvSpPr>
            <p:spPr>
              <a:xfrm>
                <a:off x="50072" y="371404"/>
                <a:ext cx="3270073" cy="2829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0480" tIns="30480" rIns="30480" bIns="30480" numCol="1" anchor="ctr">
                <a:spAutoFit/>
              </a:bodyPr>
              <a:lstStyle>
                <a:lvl1pPr marL="228600" indent="-228600" algn="ctr" defTabSz="711200">
                  <a:lnSpc>
                    <a:spcPct val="90000"/>
                  </a:lnSpc>
                  <a:spcBef>
                    <a:spcPts val="600"/>
                  </a:spcBef>
                  <a:buSzPct val="100000"/>
                  <a:buFont typeface="Arial"/>
                  <a:buChar char="•"/>
                  <a:defRPr sz="1600" b="1">
                    <a:solidFill>
                      <a:srgbClr val="FFFFFF"/>
                    </a:solidFill>
                    <a:latin typeface="Arial"/>
                    <a:ea typeface="Arial"/>
                    <a:cs typeface="Arial"/>
                    <a:sym typeface="Arial"/>
                  </a:defRPr>
                </a:lvl1pPr>
              </a:lstStyle>
              <a:p>
                <a:r>
                  <a:t>Recommendations</a:t>
                </a:r>
              </a:p>
            </p:txBody>
          </p:sp>
        </p:grpSp>
        <p:grpSp>
          <p:nvGrpSpPr>
            <p:cNvPr id="503" name="Group"/>
            <p:cNvGrpSpPr/>
            <p:nvPr/>
          </p:nvGrpSpPr>
          <p:grpSpPr>
            <a:xfrm>
              <a:off x="3370217" y="2256585"/>
              <a:ext cx="5055326" cy="1025722"/>
              <a:chOff x="0" y="0"/>
              <a:chExt cx="5055325" cy="1025721"/>
            </a:xfrm>
          </p:grpSpPr>
          <p:sp>
            <p:nvSpPr>
              <p:cNvPr id="501" name="Arrow"/>
              <p:cNvSpPr/>
              <p:nvPr/>
            </p:nvSpPr>
            <p:spPr>
              <a:xfrm>
                <a:off x="0" y="0"/>
                <a:ext cx="5055326" cy="1025722"/>
              </a:xfrm>
              <a:prstGeom prst="rightArrow">
                <a:avLst>
                  <a:gd name="adj1" fmla="val 75000"/>
                  <a:gd name="adj2" fmla="val 50000"/>
                </a:avLst>
              </a:prstGeom>
              <a:solidFill>
                <a:srgbClr val="BECCD3"/>
              </a:solidFill>
              <a:ln w="12700" cap="flat">
                <a:solidFill>
                  <a:srgbClr val="CDD4EA">
                    <a:alpha val="90000"/>
                  </a:srgbClr>
                </a:solidFill>
                <a:prstDash val="solid"/>
                <a:miter lim="800000"/>
              </a:ln>
              <a:effectLst/>
            </p:spPr>
            <p:txBody>
              <a:bodyPr wrap="square" lIns="45719" tIns="45719" rIns="45719" bIns="45719" numCol="1" anchor="t">
                <a:noAutofit/>
              </a:bodyPr>
              <a:lstStyle/>
              <a:p>
                <a:pPr defTabSz="533400">
                  <a:lnSpc>
                    <a:spcPct val="90000"/>
                  </a:lnSpc>
                  <a:spcBef>
                    <a:spcPts val="400"/>
                  </a:spcBef>
                  <a:defRPr sz="2400"/>
                </a:pPr>
                <a:endParaRPr/>
              </a:p>
            </p:txBody>
          </p:sp>
          <p:sp>
            <p:nvSpPr>
              <p:cNvPr id="502" name="Unable to get insurance without exemptions and significant loading…"/>
              <p:cNvSpPr txBox="1"/>
              <p:nvPr/>
            </p:nvSpPr>
            <p:spPr>
              <a:xfrm>
                <a:off x="0" y="128215"/>
                <a:ext cx="4670681" cy="5913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 tIns="7620" rIns="7620" bIns="7620" numCol="1" anchor="t">
                <a:spAutoFit/>
              </a:bodyPr>
              <a:lstStyle/>
              <a:p>
                <a:pPr marL="114300" lvl="1" indent="-114300" defTabSz="533400">
                  <a:lnSpc>
                    <a:spcPct val="90000"/>
                  </a:lnSpc>
                  <a:spcBef>
                    <a:spcPts val="400"/>
                  </a:spcBef>
                  <a:buSzPct val="100000"/>
                  <a:buFont typeface="Arial"/>
                  <a:buChar char="•"/>
                  <a:defRPr sz="1200">
                    <a:latin typeface="Arial"/>
                    <a:ea typeface="Arial"/>
                    <a:cs typeface="Arial"/>
                    <a:sym typeface="Arial"/>
                  </a:defRPr>
                </a:pPr>
                <a:endParaRPr/>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Unable to get insurance without exemptions and significant loading</a:t>
                </a:r>
                <a:endParaRPr sz="2400"/>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Existing super had cover</a:t>
                </a:r>
              </a:p>
            </p:txBody>
          </p:sp>
        </p:grpSp>
        <p:grpSp>
          <p:nvGrpSpPr>
            <p:cNvPr id="506" name="Group"/>
            <p:cNvGrpSpPr/>
            <p:nvPr/>
          </p:nvGrpSpPr>
          <p:grpSpPr>
            <a:xfrm>
              <a:off x="0" y="2256585"/>
              <a:ext cx="3370218" cy="1025722"/>
              <a:chOff x="0" y="0"/>
              <a:chExt cx="3370217" cy="1025721"/>
            </a:xfrm>
          </p:grpSpPr>
          <p:sp>
            <p:nvSpPr>
              <p:cNvPr id="504" name="Rounded Rectangle"/>
              <p:cNvSpPr/>
              <p:nvPr/>
            </p:nvSpPr>
            <p:spPr>
              <a:xfrm>
                <a:off x="0" y="0"/>
                <a:ext cx="3370218" cy="1025722"/>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05" name="Complaint"/>
              <p:cNvSpPr txBox="1"/>
              <p:nvPr/>
            </p:nvSpPr>
            <p:spPr>
              <a:xfrm>
                <a:off x="50072" y="371404"/>
                <a:ext cx="3270073" cy="2829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0480" tIns="30480" rIns="30480" bIns="30480" numCol="1" anchor="ctr">
                <a:spAutoFit/>
              </a:bodyPr>
              <a:lstStyle>
                <a:lvl1pPr marL="228600" indent="-228600" algn="ctr" defTabSz="711200">
                  <a:lnSpc>
                    <a:spcPct val="90000"/>
                  </a:lnSpc>
                  <a:spcBef>
                    <a:spcPts val="600"/>
                  </a:spcBef>
                  <a:buSzPct val="100000"/>
                  <a:buFont typeface="Arial"/>
                  <a:buChar char="•"/>
                  <a:defRPr sz="1600" b="1">
                    <a:solidFill>
                      <a:srgbClr val="FFFFFF"/>
                    </a:solidFill>
                    <a:latin typeface="Arial"/>
                    <a:ea typeface="Arial"/>
                    <a:cs typeface="Arial"/>
                    <a:sym typeface="Arial"/>
                  </a:defRPr>
                </a:lvl1pPr>
              </a:lstStyle>
              <a:p>
                <a:r>
                  <a:t>Complaint</a:t>
                </a:r>
              </a:p>
            </p:txBody>
          </p:sp>
        </p:grpSp>
        <p:grpSp>
          <p:nvGrpSpPr>
            <p:cNvPr id="509" name="Group"/>
            <p:cNvGrpSpPr/>
            <p:nvPr/>
          </p:nvGrpSpPr>
          <p:grpSpPr>
            <a:xfrm>
              <a:off x="3371039" y="3384880"/>
              <a:ext cx="5050389" cy="1288224"/>
              <a:chOff x="0" y="0"/>
              <a:chExt cx="5050387" cy="1288223"/>
            </a:xfrm>
          </p:grpSpPr>
          <p:sp>
            <p:nvSpPr>
              <p:cNvPr id="507" name="Arrow"/>
              <p:cNvSpPr/>
              <p:nvPr/>
            </p:nvSpPr>
            <p:spPr>
              <a:xfrm>
                <a:off x="0" y="0"/>
                <a:ext cx="5050388" cy="1288224"/>
              </a:xfrm>
              <a:prstGeom prst="rightArrow">
                <a:avLst>
                  <a:gd name="adj1" fmla="val 75000"/>
                  <a:gd name="adj2" fmla="val 50000"/>
                </a:avLst>
              </a:prstGeom>
              <a:solidFill>
                <a:srgbClr val="BECCD3"/>
              </a:solidFill>
              <a:ln w="12700" cap="flat">
                <a:solidFill>
                  <a:srgbClr val="CDD4EA">
                    <a:alpha val="90000"/>
                  </a:srgbClr>
                </a:solidFill>
                <a:prstDash val="solid"/>
                <a:miter lim="800000"/>
              </a:ln>
              <a:effectLst/>
            </p:spPr>
            <p:txBody>
              <a:bodyPr wrap="square" lIns="45719" tIns="45719" rIns="45719" bIns="45719" numCol="1" anchor="t">
                <a:noAutofit/>
              </a:bodyPr>
              <a:lstStyle/>
              <a:p>
                <a:pPr defTabSz="533400">
                  <a:lnSpc>
                    <a:spcPct val="90000"/>
                  </a:lnSpc>
                  <a:spcBef>
                    <a:spcPts val="400"/>
                  </a:spcBef>
                  <a:defRPr sz="2400"/>
                </a:pPr>
                <a:endParaRPr/>
              </a:p>
            </p:txBody>
          </p:sp>
          <p:sp>
            <p:nvSpPr>
              <p:cNvPr id="508" name="Insufficient information collected on health…"/>
              <p:cNvSpPr txBox="1"/>
              <p:nvPr/>
            </p:nvSpPr>
            <p:spPr>
              <a:xfrm>
                <a:off x="0" y="161027"/>
                <a:ext cx="4567305" cy="9124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 tIns="7620" rIns="7620" bIns="7620" numCol="1" anchor="t">
                <a:spAutoFit/>
              </a:bodyPr>
              <a:lstStyle/>
              <a:p>
                <a:pPr marL="114300" lvl="1" indent="-114300" defTabSz="533400">
                  <a:lnSpc>
                    <a:spcPct val="90000"/>
                  </a:lnSpc>
                  <a:spcBef>
                    <a:spcPts val="200"/>
                  </a:spcBef>
                  <a:buSzPct val="100000"/>
                  <a:buFont typeface="Arial"/>
                  <a:buChar char="•"/>
                  <a:defRPr sz="1200">
                    <a:latin typeface="Arial"/>
                    <a:ea typeface="Arial"/>
                    <a:cs typeface="Arial"/>
                    <a:sym typeface="Arial"/>
                  </a:defRPr>
                </a:pPr>
                <a:r>
                  <a:t>Insufficient information collected on health</a:t>
                </a:r>
                <a:endParaRPr sz="2400"/>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Existing product research only focused on investment options and balances</a:t>
                </a:r>
                <a:endParaRPr sz="2400"/>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Failure to warn client on incomplete or inaccurate information</a:t>
                </a:r>
                <a:endParaRPr sz="2400"/>
              </a:p>
              <a:p>
                <a:pPr marL="114300" lvl="1" indent="-114300" defTabSz="533400">
                  <a:lnSpc>
                    <a:spcPct val="90000"/>
                  </a:lnSpc>
                  <a:spcBef>
                    <a:spcPts val="200"/>
                  </a:spcBef>
                  <a:buSzPct val="100000"/>
                  <a:buFont typeface="Arial"/>
                  <a:buChar char="•"/>
                  <a:defRPr sz="1200">
                    <a:latin typeface="Arial"/>
                    <a:ea typeface="Arial"/>
                    <a:cs typeface="Arial"/>
                    <a:sym typeface="Arial"/>
                  </a:defRPr>
                </a:pPr>
                <a:r>
                  <a:t>Large compensation based on loadings and likely hood to claim.</a:t>
                </a:r>
              </a:p>
            </p:txBody>
          </p:sp>
        </p:grpSp>
        <p:grpSp>
          <p:nvGrpSpPr>
            <p:cNvPr id="512" name="Group"/>
            <p:cNvGrpSpPr/>
            <p:nvPr/>
          </p:nvGrpSpPr>
          <p:grpSpPr>
            <a:xfrm>
              <a:off x="4113" y="3516131"/>
              <a:ext cx="3366927" cy="1025722"/>
              <a:chOff x="0" y="0"/>
              <a:chExt cx="3366925" cy="1025721"/>
            </a:xfrm>
          </p:grpSpPr>
          <p:sp>
            <p:nvSpPr>
              <p:cNvPr id="510" name="Rounded Rectangle"/>
              <p:cNvSpPr/>
              <p:nvPr/>
            </p:nvSpPr>
            <p:spPr>
              <a:xfrm>
                <a:off x="0" y="0"/>
                <a:ext cx="3366926" cy="1025722"/>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100"/>
                  </a:spcBef>
                  <a:defRPr sz="2800">
                    <a:solidFill>
                      <a:srgbClr val="FFFFFF"/>
                    </a:solidFill>
                  </a:defRPr>
                </a:pPr>
                <a:endParaRPr/>
              </a:p>
            </p:txBody>
          </p:sp>
          <p:sp>
            <p:nvSpPr>
              <p:cNvPr id="511" name="FOS findings"/>
              <p:cNvSpPr txBox="1"/>
              <p:nvPr/>
            </p:nvSpPr>
            <p:spPr>
              <a:xfrm>
                <a:off x="50071" y="371404"/>
                <a:ext cx="3266782" cy="2829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0480" tIns="30480" rIns="30480" bIns="30480" numCol="1" anchor="ctr">
                <a:spAutoFit/>
              </a:bodyPr>
              <a:lstStyle>
                <a:lvl1pPr marL="228600" indent="-228600" algn="ctr" defTabSz="711200">
                  <a:lnSpc>
                    <a:spcPct val="90000"/>
                  </a:lnSpc>
                  <a:spcBef>
                    <a:spcPts val="600"/>
                  </a:spcBef>
                  <a:buSzPct val="100000"/>
                  <a:buFont typeface="Arial"/>
                  <a:buChar char="•"/>
                  <a:defRPr sz="1600" b="1">
                    <a:solidFill>
                      <a:srgbClr val="FFFFFF"/>
                    </a:solidFill>
                    <a:latin typeface="Arial"/>
                    <a:ea typeface="Arial"/>
                    <a:cs typeface="Arial"/>
                    <a:sym typeface="Arial"/>
                  </a:defRPr>
                </a:lvl1pPr>
              </a:lstStyle>
              <a:p>
                <a:r>
                  <a:t>FOS findings</a:t>
                </a:r>
              </a:p>
            </p:txBody>
          </p:sp>
        </p:grpSp>
      </p:grpSp>
      <p:sp>
        <p:nvSpPr>
          <p:cNvPr id="514" name="Title 1"/>
          <p:cNvSpPr txBox="1"/>
          <p:nvPr/>
        </p:nvSpPr>
        <p:spPr>
          <a:xfrm>
            <a:off x="511627" y="-53975"/>
            <a:ext cx="10515601"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a:lnSpc>
                <a:spcPct val="90000"/>
              </a:lnSpc>
              <a:defRPr sz="4400">
                <a:latin typeface="Arial"/>
                <a:ea typeface="Arial"/>
                <a:cs typeface="Arial"/>
                <a:sym typeface="Arial"/>
              </a:defRPr>
            </a:pPr>
            <a:r>
              <a:t>FOS Case Study </a:t>
            </a:r>
          </a:p>
          <a:p>
            <a:pPr>
              <a:lnSpc>
                <a:spcPct val="90000"/>
              </a:lnSpc>
              <a:defRPr sz="4400">
                <a:latin typeface="Arial"/>
                <a:ea typeface="Arial"/>
                <a:cs typeface="Arial"/>
                <a:sym typeface="Arial"/>
              </a:defRPr>
            </a:pPr>
            <a:r>
              <a:t>BID and Insurance Advice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9" name="Diagram 5"/>
          <p:cNvGrpSpPr/>
          <p:nvPr/>
        </p:nvGrpSpPr>
        <p:grpSpPr>
          <a:xfrm>
            <a:off x="7781703" y="1560506"/>
            <a:ext cx="3176751" cy="3876301"/>
            <a:chOff x="0" y="0"/>
            <a:chExt cx="3176750" cy="3876300"/>
          </a:xfrm>
        </p:grpSpPr>
        <p:grpSp>
          <p:nvGrpSpPr>
            <p:cNvPr id="520" name="Group"/>
            <p:cNvGrpSpPr/>
            <p:nvPr/>
          </p:nvGrpSpPr>
          <p:grpSpPr>
            <a:xfrm>
              <a:off x="0" y="0"/>
              <a:ext cx="3176751" cy="969075"/>
              <a:chOff x="0" y="0"/>
              <a:chExt cx="3176750" cy="969074"/>
            </a:xfrm>
          </p:grpSpPr>
          <p:sp>
            <p:nvSpPr>
              <p:cNvPr id="518" name="Rounded Rectangle"/>
              <p:cNvSpPr/>
              <p:nvPr/>
            </p:nvSpPr>
            <p:spPr>
              <a:xfrm>
                <a:off x="0" y="0"/>
                <a:ext cx="3176751" cy="969075"/>
              </a:xfrm>
              <a:prstGeom prst="roundRect">
                <a:avLst>
                  <a:gd name="adj" fmla="val 10000"/>
                </a:avLst>
              </a:prstGeom>
              <a:solidFill>
                <a:srgbClr val="BDE4E2"/>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endParaRPr/>
              </a:p>
            </p:txBody>
          </p:sp>
          <p:sp>
            <p:nvSpPr>
              <p:cNvPr id="519" name="ASIC Report 562"/>
              <p:cNvSpPr txBox="1"/>
              <p:nvPr/>
            </p:nvSpPr>
            <p:spPr>
              <a:xfrm>
                <a:off x="28382" y="312601"/>
                <a:ext cx="3119985" cy="3438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0960" tIns="60960" rIns="60960" bIns="60960" numCol="1" anchor="ctr">
                <a:spAutoFit/>
              </a:bodyPr>
              <a:lstStyle>
                <a:lvl1pPr algn="ctr" defTabSz="711200">
                  <a:lnSpc>
                    <a:spcPct val="90000"/>
                  </a:lnSpc>
                  <a:spcBef>
                    <a:spcPts val="600"/>
                  </a:spcBef>
                  <a:defRPr sz="1600">
                    <a:solidFill>
                      <a:srgbClr val="706F6F"/>
                    </a:solidFill>
                    <a:latin typeface="Arial"/>
                    <a:ea typeface="Arial"/>
                    <a:cs typeface="Arial"/>
                    <a:sym typeface="Arial"/>
                  </a:defRPr>
                </a:lvl1pPr>
              </a:lstStyle>
              <a:p>
                <a:r>
                  <a:t>ASIC Report 562</a:t>
                </a:r>
              </a:p>
            </p:txBody>
          </p:sp>
        </p:grpSp>
        <p:sp>
          <p:nvSpPr>
            <p:cNvPr id="521" name="Arrow"/>
            <p:cNvSpPr/>
            <p:nvPr/>
          </p:nvSpPr>
          <p:spPr>
            <a:xfrm rot="5400000">
              <a:off x="1406674" y="993301"/>
              <a:ext cx="363404" cy="436084"/>
            </a:xfrm>
            <a:prstGeom prst="rightArrow">
              <a:avLst>
                <a:gd name="adj1" fmla="val 60000"/>
                <a:gd name="adj2" fmla="val 50000"/>
              </a:avLst>
            </a:prstGeom>
            <a:solidFill>
              <a:srgbClr val="706F6F"/>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latin typeface="Arial"/>
                  <a:ea typeface="Arial"/>
                  <a:cs typeface="Arial"/>
                  <a:sym typeface="Arial"/>
                </a:defRPr>
              </a:pPr>
              <a:endParaRPr/>
            </a:p>
          </p:txBody>
        </p:sp>
        <p:grpSp>
          <p:nvGrpSpPr>
            <p:cNvPr id="524" name="Group"/>
            <p:cNvGrpSpPr/>
            <p:nvPr/>
          </p:nvGrpSpPr>
          <p:grpSpPr>
            <a:xfrm>
              <a:off x="0" y="1453613"/>
              <a:ext cx="3176751" cy="969075"/>
              <a:chOff x="0" y="0"/>
              <a:chExt cx="3176750" cy="969074"/>
            </a:xfrm>
          </p:grpSpPr>
          <p:sp>
            <p:nvSpPr>
              <p:cNvPr id="522" name="Rounded Rectangle"/>
              <p:cNvSpPr/>
              <p:nvPr/>
            </p:nvSpPr>
            <p:spPr>
              <a:xfrm>
                <a:off x="0" y="0"/>
                <a:ext cx="3176751" cy="969075"/>
              </a:xfrm>
              <a:prstGeom prst="roundRect">
                <a:avLst>
                  <a:gd name="adj" fmla="val 10000"/>
                </a:avLst>
              </a:prstGeom>
              <a:solidFill>
                <a:srgbClr val="BDE4E2"/>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endParaRPr/>
              </a:p>
            </p:txBody>
          </p:sp>
          <p:sp>
            <p:nvSpPr>
              <p:cNvPr id="523" name="s961B(2)(e) – conduct reasonable investigation"/>
              <p:cNvSpPr txBox="1"/>
              <p:nvPr/>
            </p:nvSpPr>
            <p:spPr>
              <a:xfrm>
                <a:off x="28382" y="209398"/>
                <a:ext cx="3119985" cy="5502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0960" tIns="60960" rIns="60960" bIns="60960" numCol="1" anchor="ctr">
                <a:spAutoFit/>
              </a:bodyPr>
              <a:lstStyle>
                <a:lvl1pPr algn="ctr" defTabSz="711200">
                  <a:lnSpc>
                    <a:spcPct val="90000"/>
                  </a:lnSpc>
                  <a:spcBef>
                    <a:spcPts val="600"/>
                  </a:spcBef>
                  <a:defRPr sz="1600">
                    <a:solidFill>
                      <a:srgbClr val="706F6F"/>
                    </a:solidFill>
                    <a:latin typeface="Arial"/>
                    <a:ea typeface="Arial"/>
                    <a:cs typeface="Arial"/>
                    <a:sym typeface="Arial"/>
                  </a:defRPr>
                </a:lvl1pPr>
              </a:lstStyle>
              <a:p>
                <a:r>
                  <a:t>s961B(2)(e) – conduct reasonable investigation</a:t>
                </a:r>
              </a:p>
            </p:txBody>
          </p:sp>
        </p:grpSp>
        <p:sp>
          <p:nvSpPr>
            <p:cNvPr id="525" name="Arrow"/>
            <p:cNvSpPr/>
            <p:nvPr/>
          </p:nvSpPr>
          <p:spPr>
            <a:xfrm rot="5400000">
              <a:off x="1406674" y="2446914"/>
              <a:ext cx="363404" cy="436085"/>
            </a:xfrm>
            <a:prstGeom prst="rightArrow">
              <a:avLst>
                <a:gd name="adj1" fmla="val 60000"/>
                <a:gd name="adj2" fmla="val 50000"/>
              </a:avLst>
            </a:prstGeom>
            <a:solidFill>
              <a:srgbClr val="706F6F"/>
            </a:solidFill>
            <a:ln w="12700" cap="flat">
              <a:noFill/>
              <a:miter lim="400000"/>
            </a:ln>
            <a:effectLst/>
          </p:spPr>
          <p:txBody>
            <a:bodyPr wrap="square" lIns="45719" tIns="45719" rIns="45719" bIns="45719" numCol="1" anchor="ctr">
              <a:noAutofit/>
            </a:bodyPr>
            <a:lstStyle/>
            <a:p>
              <a:pPr algn="ctr" defTabSz="711200">
                <a:lnSpc>
                  <a:spcPct val="90000"/>
                </a:lnSpc>
                <a:spcBef>
                  <a:spcPts val="700"/>
                </a:spcBef>
                <a:defRPr sz="1600">
                  <a:solidFill>
                    <a:srgbClr val="FFFFFF"/>
                  </a:solidFill>
                  <a:latin typeface="Arial"/>
                  <a:ea typeface="Arial"/>
                  <a:cs typeface="Arial"/>
                  <a:sym typeface="Arial"/>
                </a:defRPr>
              </a:pPr>
              <a:endParaRPr/>
            </a:p>
          </p:txBody>
        </p:sp>
        <p:grpSp>
          <p:nvGrpSpPr>
            <p:cNvPr id="528" name="Group"/>
            <p:cNvGrpSpPr/>
            <p:nvPr/>
          </p:nvGrpSpPr>
          <p:grpSpPr>
            <a:xfrm>
              <a:off x="0" y="2907226"/>
              <a:ext cx="3176751" cy="969075"/>
              <a:chOff x="0" y="0"/>
              <a:chExt cx="3176750" cy="969074"/>
            </a:xfrm>
          </p:grpSpPr>
          <p:sp>
            <p:nvSpPr>
              <p:cNvPr id="526" name="Rounded Rectangle"/>
              <p:cNvSpPr/>
              <p:nvPr/>
            </p:nvSpPr>
            <p:spPr>
              <a:xfrm>
                <a:off x="0" y="0"/>
                <a:ext cx="3176751" cy="969075"/>
              </a:xfrm>
              <a:prstGeom prst="roundRect">
                <a:avLst>
                  <a:gd name="adj" fmla="val 10000"/>
                </a:avLst>
              </a:prstGeom>
              <a:solidFill>
                <a:srgbClr val="BDE4E2"/>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endParaRPr/>
              </a:p>
            </p:txBody>
          </p:sp>
          <p:sp>
            <p:nvSpPr>
              <p:cNvPr id="527" name="Must consider the clients existing products and any products the client requests to be considered."/>
              <p:cNvSpPr txBox="1"/>
              <p:nvPr/>
            </p:nvSpPr>
            <p:spPr>
              <a:xfrm>
                <a:off x="28382" y="106196"/>
                <a:ext cx="3119985" cy="7566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0960" tIns="60960" rIns="60960" bIns="60960" numCol="1" anchor="ctr">
                <a:spAutoFit/>
              </a:bodyPr>
              <a:lstStyle>
                <a:lvl1pPr algn="ctr" defTabSz="711200">
                  <a:lnSpc>
                    <a:spcPct val="90000"/>
                  </a:lnSpc>
                  <a:spcBef>
                    <a:spcPts val="600"/>
                  </a:spcBef>
                  <a:defRPr sz="1600">
                    <a:solidFill>
                      <a:srgbClr val="706F6F"/>
                    </a:solidFill>
                    <a:latin typeface="Arial"/>
                    <a:ea typeface="Arial"/>
                    <a:cs typeface="Arial"/>
                    <a:sym typeface="Arial"/>
                  </a:defRPr>
                </a:lvl1pPr>
              </a:lstStyle>
              <a:p>
                <a:r>
                  <a:t>Must consider the clients existing products and any products the client requests to be considered.</a:t>
                </a:r>
              </a:p>
            </p:txBody>
          </p:sp>
        </p:grpSp>
      </p:grpSp>
      <p:grpSp>
        <p:nvGrpSpPr>
          <p:cNvPr id="548" name="Content Placeholder 6"/>
          <p:cNvGrpSpPr/>
          <p:nvPr/>
        </p:nvGrpSpPr>
        <p:grpSpPr>
          <a:xfrm>
            <a:off x="662395" y="1111751"/>
            <a:ext cx="6220990" cy="5528393"/>
            <a:chOff x="-73834" y="50800"/>
            <a:chExt cx="6220989" cy="5528392"/>
          </a:xfrm>
        </p:grpSpPr>
        <p:grpSp>
          <p:nvGrpSpPr>
            <p:cNvPr id="532" name="Group"/>
            <p:cNvGrpSpPr/>
            <p:nvPr/>
          </p:nvGrpSpPr>
          <p:grpSpPr>
            <a:xfrm>
              <a:off x="-73835" y="631292"/>
              <a:ext cx="6220991" cy="993898"/>
              <a:chOff x="0" y="0"/>
              <a:chExt cx="6220989" cy="993896"/>
            </a:xfrm>
          </p:grpSpPr>
          <p:sp>
            <p:nvSpPr>
              <p:cNvPr id="530" name="Rectangle"/>
              <p:cNvSpPr/>
              <p:nvPr/>
            </p:nvSpPr>
            <p:spPr>
              <a:xfrm>
                <a:off x="-1" y="0"/>
                <a:ext cx="6220991" cy="993897"/>
              </a:xfrm>
              <a:prstGeom prst="rect">
                <a:avLst/>
              </a:prstGeom>
              <a:solidFill>
                <a:srgbClr val="FFFFFF">
                  <a:alpha val="90000"/>
                </a:srgbClr>
              </a:solidFill>
              <a:ln w="12700" cap="flat">
                <a:solidFill>
                  <a:srgbClr val="706F6F"/>
                </a:solidFill>
                <a:prstDash val="solid"/>
                <a:miter lim="800000"/>
              </a:ln>
              <a:effectLst/>
            </p:spPr>
            <p:txBody>
              <a:bodyPr wrap="square" lIns="45719" tIns="45719" rIns="45719" bIns="45719" numCol="1" anchor="t">
                <a:noAutofit/>
              </a:bodyPr>
              <a:lstStyle/>
              <a:p>
                <a:pPr defTabSz="622300">
                  <a:lnSpc>
                    <a:spcPct val="90000"/>
                  </a:lnSpc>
                  <a:spcBef>
                    <a:spcPts val="400"/>
                  </a:spcBef>
                  <a:defRPr sz="2400"/>
                </a:pPr>
                <a:endParaRPr/>
              </a:p>
            </p:txBody>
          </p:sp>
          <p:sp>
            <p:nvSpPr>
              <p:cNvPr id="531" name="Sort out super…"/>
              <p:cNvSpPr txBox="1"/>
              <p:nvPr/>
            </p:nvSpPr>
            <p:spPr>
              <a:xfrm>
                <a:off x="-1" y="188981"/>
                <a:ext cx="6220991" cy="6159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9568" tIns="99568" rIns="99568" bIns="99568" numCol="1" anchor="t">
                <a:noAutofit/>
              </a:bodyPr>
              <a:lstStyle/>
              <a:p>
                <a:pPr marL="114300" lvl="1" indent="-114300" defTabSz="622300">
                  <a:lnSpc>
                    <a:spcPct val="90000"/>
                  </a:lnSpc>
                  <a:spcBef>
                    <a:spcPts val="200"/>
                  </a:spcBef>
                  <a:buSzPct val="100000"/>
                  <a:buFont typeface="Arial"/>
                  <a:buChar char="•"/>
                  <a:defRPr sz="1400">
                    <a:latin typeface="Arial"/>
                    <a:ea typeface="Arial"/>
                    <a:cs typeface="Arial"/>
                    <a:sym typeface="Arial"/>
                  </a:defRPr>
                </a:pPr>
                <a:r>
                  <a:t>Sort out super</a:t>
                </a:r>
                <a:endParaRPr sz="2400"/>
              </a:p>
              <a:p>
                <a:pPr marL="114300" lvl="1" indent="-114300" defTabSz="622300">
                  <a:lnSpc>
                    <a:spcPct val="90000"/>
                  </a:lnSpc>
                  <a:spcBef>
                    <a:spcPts val="200"/>
                  </a:spcBef>
                  <a:buSzPct val="100000"/>
                  <a:buFont typeface="Arial"/>
                  <a:buChar char="•"/>
                  <a:defRPr sz="1400">
                    <a:latin typeface="Arial"/>
                    <a:ea typeface="Arial"/>
                    <a:cs typeface="Arial"/>
                    <a:sym typeface="Arial"/>
                  </a:defRPr>
                </a:pPr>
                <a:r>
                  <a:t>Current has 3 funds with 3 different trustees</a:t>
                </a:r>
              </a:p>
            </p:txBody>
          </p:sp>
        </p:grpSp>
        <p:grpSp>
          <p:nvGrpSpPr>
            <p:cNvPr id="535" name="Group"/>
            <p:cNvGrpSpPr/>
            <p:nvPr/>
          </p:nvGrpSpPr>
          <p:grpSpPr>
            <a:xfrm>
              <a:off x="303665" y="50800"/>
              <a:ext cx="4251326" cy="638116"/>
              <a:chOff x="0" y="0"/>
              <a:chExt cx="4251324" cy="638115"/>
            </a:xfrm>
          </p:grpSpPr>
          <p:sp>
            <p:nvSpPr>
              <p:cNvPr id="533" name="Rounded Rectangle"/>
              <p:cNvSpPr/>
              <p:nvPr/>
            </p:nvSpPr>
            <p:spPr>
              <a:xfrm>
                <a:off x="0" y="0"/>
                <a:ext cx="4251325" cy="638116"/>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800">
                    <a:solidFill>
                      <a:srgbClr val="FFFFFF"/>
                    </a:solidFill>
                  </a:defRPr>
                </a:pPr>
                <a:endParaRPr/>
              </a:p>
            </p:txBody>
          </p:sp>
          <p:sp>
            <p:nvSpPr>
              <p:cNvPr id="534" name="Objective"/>
              <p:cNvSpPr txBox="1"/>
              <p:nvPr/>
            </p:nvSpPr>
            <p:spPr>
              <a:xfrm>
                <a:off x="31150" y="179636"/>
                <a:ext cx="4189025" cy="2788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marL="228600" indent="-228600" defTabSz="889000">
                  <a:lnSpc>
                    <a:spcPct val="90000"/>
                  </a:lnSpc>
                  <a:spcBef>
                    <a:spcPts val="800"/>
                  </a:spcBef>
                  <a:buSzPct val="100000"/>
                  <a:buFont typeface="Arial"/>
                  <a:buChar char="•"/>
                  <a:defRPr sz="2000" b="1">
                    <a:solidFill>
                      <a:srgbClr val="FFFFFF"/>
                    </a:solidFill>
                    <a:latin typeface="Arial"/>
                    <a:ea typeface="Arial"/>
                    <a:cs typeface="Arial"/>
                    <a:sym typeface="Arial"/>
                  </a:defRPr>
                </a:lvl1pPr>
              </a:lstStyle>
              <a:p>
                <a:r>
                  <a:t>Objective</a:t>
                </a:r>
              </a:p>
            </p:txBody>
          </p:sp>
        </p:grpSp>
        <p:grpSp>
          <p:nvGrpSpPr>
            <p:cNvPr id="538" name="Group"/>
            <p:cNvGrpSpPr/>
            <p:nvPr/>
          </p:nvGrpSpPr>
          <p:grpSpPr>
            <a:xfrm>
              <a:off x="-1" y="2299939"/>
              <a:ext cx="6073323" cy="1634198"/>
              <a:chOff x="0" y="0"/>
              <a:chExt cx="6073321" cy="1634197"/>
            </a:xfrm>
          </p:grpSpPr>
          <p:sp>
            <p:nvSpPr>
              <p:cNvPr id="536" name="Rectangle"/>
              <p:cNvSpPr/>
              <p:nvPr/>
            </p:nvSpPr>
            <p:spPr>
              <a:xfrm>
                <a:off x="-1" y="-1"/>
                <a:ext cx="6073323" cy="1634199"/>
              </a:xfrm>
              <a:prstGeom prst="rect">
                <a:avLst/>
              </a:prstGeom>
              <a:solidFill>
                <a:srgbClr val="FFFFFF">
                  <a:alpha val="90000"/>
                </a:srgbClr>
              </a:solidFill>
              <a:ln w="12700" cap="flat">
                <a:solidFill>
                  <a:srgbClr val="706F6F"/>
                </a:solidFill>
                <a:prstDash val="solid"/>
                <a:miter lim="800000"/>
              </a:ln>
              <a:effectLst/>
            </p:spPr>
            <p:txBody>
              <a:bodyPr wrap="square" lIns="45719" tIns="45719" rIns="45719" bIns="45719" numCol="1" anchor="t">
                <a:noAutofit/>
              </a:bodyPr>
              <a:lstStyle/>
              <a:p>
                <a:pPr defTabSz="622300">
                  <a:lnSpc>
                    <a:spcPct val="90000"/>
                  </a:lnSpc>
                  <a:spcBef>
                    <a:spcPts val="300"/>
                  </a:spcBef>
                  <a:defRPr sz="2000"/>
                </a:pPr>
                <a:endParaRPr/>
              </a:p>
            </p:txBody>
          </p:sp>
          <p:sp>
            <p:nvSpPr>
              <p:cNvPr id="537" name="Consolidate 3 funds to 1…"/>
              <p:cNvSpPr txBox="1"/>
              <p:nvPr/>
            </p:nvSpPr>
            <p:spPr>
              <a:xfrm>
                <a:off x="-1" y="198879"/>
                <a:ext cx="6073323" cy="12364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9568" tIns="99568" rIns="99568" bIns="99568" numCol="1" anchor="t">
                <a:noAutofit/>
              </a:bodyPr>
              <a:lstStyle/>
              <a:p>
                <a:pPr marL="114300" lvl="1" indent="-114300" defTabSz="622300">
                  <a:lnSpc>
                    <a:spcPct val="90000"/>
                  </a:lnSpc>
                  <a:spcBef>
                    <a:spcPts val="200"/>
                  </a:spcBef>
                  <a:buSzPct val="100000"/>
                  <a:buFont typeface="Arial"/>
                  <a:buChar char="•"/>
                  <a:defRPr sz="1400">
                    <a:latin typeface="Arial"/>
                    <a:ea typeface="Arial"/>
                    <a:cs typeface="Arial"/>
                    <a:sym typeface="Arial"/>
                  </a:defRPr>
                </a:pPr>
                <a:r>
                  <a:t>Consolidate 3 funds to 1</a:t>
                </a:r>
                <a:endParaRPr sz="2400"/>
              </a:p>
              <a:p>
                <a:pPr marL="114300" lvl="1" indent="-114300" defTabSz="622300">
                  <a:lnSpc>
                    <a:spcPct val="90000"/>
                  </a:lnSpc>
                  <a:spcBef>
                    <a:spcPts val="200"/>
                  </a:spcBef>
                  <a:buSzPct val="100000"/>
                  <a:buFont typeface="Arial"/>
                  <a:buChar char="•"/>
                  <a:defRPr sz="1400">
                    <a:latin typeface="Arial"/>
                    <a:ea typeface="Arial"/>
                    <a:cs typeface="Arial"/>
                    <a:sym typeface="Arial"/>
                  </a:defRPr>
                </a:pPr>
                <a:r>
                  <a:t>Benefits of new fund</a:t>
                </a:r>
                <a:endParaRPr sz="2400"/>
              </a:p>
              <a:p>
                <a:pPr marL="228600" lvl="2" indent="-114300" defTabSz="622300">
                  <a:lnSpc>
                    <a:spcPct val="90000"/>
                  </a:lnSpc>
                  <a:spcBef>
                    <a:spcPts val="200"/>
                  </a:spcBef>
                  <a:buSzPct val="100000"/>
                  <a:buFont typeface="Arial"/>
                  <a:buChar char="•"/>
                  <a:defRPr sz="1400">
                    <a:latin typeface="Arial"/>
                    <a:ea typeface="Arial"/>
                    <a:cs typeface="Arial"/>
                    <a:sym typeface="Arial"/>
                  </a:defRPr>
                </a:pPr>
                <a:r>
                  <a:t>the ability to switch between options daily;</a:t>
                </a:r>
                <a:endParaRPr sz="2000"/>
              </a:p>
              <a:p>
                <a:pPr marL="228600" lvl="2" indent="-114300" defTabSz="622300">
                  <a:lnSpc>
                    <a:spcPct val="90000"/>
                  </a:lnSpc>
                  <a:spcBef>
                    <a:spcPts val="200"/>
                  </a:spcBef>
                  <a:buSzPct val="100000"/>
                  <a:buFont typeface="Arial"/>
                  <a:buChar char="•"/>
                  <a:defRPr sz="1400">
                    <a:latin typeface="Arial"/>
                    <a:ea typeface="Arial"/>
                    <a:cs typeface="Arial"/>
                    <a:sym typeface="Arial"/>
                  </a:defRPr>
                </a:pPr>
                <a:r>
                  <a:t>a more varied menu of options; and</a:t>
                </a:r>
                <a:endParaRPr sz="2000"/>
              </a:p>
              <a:p>
                <a:pPr marL="228600" lvl="2" indent="-114300" defTabSz="622300">
                  <a:lnSpc>
                    <a:spcPct val="90000"/>
                  </a:lnSpc>
                  <a:spcBef>
                    <a:spcPts val="200"/>
                  </a:spcBef>
                  <a:buSzPct val="100000"/>
                  <a:buFont typeface="Arial"/>
                  <a:buChar char="•"/>
                  <a:defRPr sz="1400">
                    <a:latin typeface="Arial"/>
                    <a:ea typeface="Arial"/>
                    <a:cs typeface="Arial"/>
                    <a:sym typeface="Arial"/>
                  </a:defRPr>
                </a:pPr>
                <a:r>
                  <a:t>Reports and educational material that are easier to understand.</a:t>
                </a:r>
              </a:p>
            </p:txBody>
          </p:sp>
        </p:grpSp>
        <p:grpSp>
          <p:nvGrpSpPr>
            <p:cNvPr id="541" name="Group"/>
            <p:cNvGrpSpPr/>
            <p:nvPr/>
          </p:nvGrpSpPr>
          <p:grpSpPr>
            <a:xfrm>
              <a:off x="303665" y="1748991"/>
              <a:ext cx="4251326" cy="638116"/>
              <a:chOff x="0" y="0"/>
              <a:chExt cx="4251324" cy="638115"/>
            </a:xfrm>
          </p:grpSpPr>
          <p:sp>
            <p:nvSpPr>
              <p:cNvPr id="539" name="Rounded Rectangle"/>
              <p:cNvSpPr/>
              <p:nvPr/>
            </p:nvSpPr>
            <p:spPr>
              <a:xfrm>
                <a:off x="0" y="0"/>
                <a:ext cx="4251325" cy="638116"/>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800">
                    <a:solidFill>
                      <a:srgbClr val="FFFFFF"/>
                    </a:solidFill>
                  </a:defRPr>
                </a:pPr>
                <a:endParaRPr/>
              </a:p>
            </p:txBody>
          </p:sp>
          <p:sp>
            <p:nvSpPr>
              <p:cNvPr id="540" name="Recommendation"/>
              <p:cNvSpPr txBox="1"/>
              <p:nvPr/>
            </p:nvSpPr>
            <p:spPr>
              <a:xfrm>
                <a:off x="31150" y="179636"/>
                <a:ext cx="4189025" cy="2788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marL="228600" indent="-228600" defTabSz="889000">
                  <a:lnSpc>
                    <a:spcPct val="90000"/>
                  </a:lnSpc>
                  <a:spcBef>
                    <a:spcPts val="800"/>
                  </a:spcBef>
                  <a:buSzPct val="100000"/>
                  <a:buFont typeface="Arial"/>
                  <a:buChar char="•"/>
                  <a:defRPr sz="2000" b="1">
                    <a:solidFill>
                      <a:srgbClr val="FFFFFF"/>
                    </a:solidFill>
                    <a:latin typeface="Arial"/>
                    <a:ea typeface="Arial"/>
                    <a:cs typeface="Arial"/>
                    <a:sym typeface="Arial"/>
                  </a:defRPr>
                </a:lvl1pPr>
              </a:lstStyle>
              <a:p>
                <a:r>
                  <a:t>Recommendation</a:t>
                </a:r>
              </a:p>
            </p:txBody>
          </p:sp>
        </p:grpSp>
        <p:grpSp>
          <p:nvGrpSpPr>
            <p:cNvPr id="544" name="Group"/>
            <p:cNvGrpSpPr/>
            <p:nvPr/>
          </p:nvGrpSpPr>
          <p:grpSpPr>
            <a:xfrm>
              <a:off x="0" y="4608887"/>
              <a:ext cx="6073322" cy="970306"/>
              <a:chOff x="0" y="0"/>
              <a:chExt cx="6073321" cy="970304"/>
            </a:xfrm>
          </p:grpSpPr>
          <p:sp>
            <p:nvSpPr>
              <p:cNvPr id="542" name="Rectangle"/>
              <p:cNvSpPr/>
              <p:nvPr/>
            </p:nvSpPr>
            <p:spPr>
              <a:xfrm>
                <a:off x="-1" y="0"/>
                <a:ext cx="6073323" cy="970305"/>
              </a:xfrm>
              <a:prstGeom prst="rect">
                <a:avLst/>
              </a:prstGeom>
              <a:solidFill>
                <a:srgbClr val="FFFFFF">
                  <a:alpha val="90000"/>
                </a:srgbClr>
              </a:solidFill>
              <a:ln w="12700" cap="flat">
                <a:solidFill>
                  <a:srgbClr val="706F6F"/>
                </a:solidFill>
                <a:prstDash val="solid"/>
                <a:miter lim="800000"/>
              </a:ln>
              <a:effectLst/>
            </p:spPr>
            <p:txBody>
              <a:bodyPr wrap="square" lIns="45719" tIns="45719" rIns="45719" bIns="45719" numCol="1" anchor="t">
                <a:noAutofit/>
              </a:bodyPr>
              <a:lstStyle/>
              <a:p>
                <a:pPr defTabSz="622300">
                  <a:lnSpc>
                    <a:spcPct val="90000"/>
                  </a:lnSpc>
                  <a:spcBef>
                    <a:spcPts val="400"/>
                  </a:spcBef>
                  <a:defRPr sz="2400"/>
                </a:pPr>
                <a:endParaRPr/>
              </a:p>
            </p:txBody>
          </p:sp>
          <p:sp>
            <p:nvSpPr>
              <p:cNvPr id="543" name="Increased fees…"/>
              <p:cNvSpPr txBox="1"/>
              <p:nvPr/>
            </p:nvSpPr>
            <p:spPr>
              <a:xfrm>
                <a:off x="0" y="0"/>
                <a:ext cx="6073322" cy="6013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9568" tIns="99568" rIns="99568" bIns="99568" numCol="1" anchor="t">
                <a:noAutofit/>
              </a:bodyPr>
              <a:lstStyle/>
              <a:p>
                <a:pPr marL="114300" lvl="1" indent="-114300" defTabSz="622300">
                  <a:lnSpc>
                    <a:spcPct val="90000"/>
                  </a:lnSpc>
                  <a:spcBef>
                    <a:spcPts val="200"/>
                  </a:spcBef>
                  <a:buSzPct val="100000"/>
                  <a:buFont typeface="Arial"/>
                  <a:buChar char="•"/>
                  <a:defRPr sz="1400">
                    <a:latin typeface="Arial"/>
                    <a:ea typeface="Arial"/>
                    <a:cs typeface="Arial"/>
                    <a:sym typeface="Arial"/>
                  </a:defRPr>
                </a:pPr>
                <a:r>
                  <a:t>Increased fees</a:t>
                </a:r>
                <a:endParaRPr sz="2400"/>
              </a:p>
              <a:p>
                <a:pPr marL="114300" lvl="1" indent="-114300" defTabSz="622300">
                  <a:lnSpc>
                    <a:spcPct val="90000"/>
                  </a:lnSpc>
                  <a:spcBef>
                    <a:spcPts val="200"/>
                  </a:spcBef>
                  <a:buSzPct val="100000"/>
                  <a:buFont typeface="Arial"/>
                  <a:buChar char="•"/>
                  <a:defRPr sz="1400">
                    <a:latin typeface="Arial"/>
                    <a:ea typeface="Arial"/>
                    <a:cs typeface="Arial"/>
                    <a:sym typeface="Arial"/>
                  </a:defRPr>
                </a:pPr>
                <a:r>
                  <a:t>Benefits of fund don’t address clients objective</a:t>
                </a:r>
              </a:p>
            </p:txBody>
          </p:sp>
        </p:grpSp>
        <p:grpSp>
          <p:nvGrpSpPr>
            <p:cNvPr id="547" name="Group"/>
            <p:cNvGrpSpPr/>
            <p:nvPr/>
          </p:nvGrpSpPr>
          <p:grpSpPr>
            <a:xfrm>
              <a:off x="303665" y="4030812"/>
              <a:ext cx="4251326" cy="638117"/>
              <a:chOff x="0" y="0"/>
              <a:chExt cx="4251324" cy="638115"/>
            </a:xfrm>
          </p:grpSpPr>
          <p:sp>
            <p:nvSpPr>
              <p:cNvPr id="545" name="Rounded Rectangle"/>
              <p:cNvSpPr/>
              <p:nvPr/>
            </p:nvSpPr>
            <p:spPr>
              <a:xfrm>
                <a:off x="0" y="0"/>
                <a:ext cx="4251325" cy="638116"/>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800">
                    <a:solidFill>
                      <a:srgbClr val="FFFFFF"/>
                    </a:solidFill>
                  </a:defRPr>
                </a:pPr>
                <a:endParaRPr/>
              </a:p>
            </p:txBody>
          </p:sp>
          <p:sp>
            <p:nvSpPr>
              <p:cNvPr id="546" name="BID Issues"/>
              <p:cNvSpPr txBox="1"/>
              <p:nvPr/>
            </p:nvSpPr>
            <p:spPr>
              <a:xfrm>
                <a:off x="31150" y="179636"/>
                <a:ext cx="4189025" cy="2788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marL="228600" indent="-228600" defTabSz="889000">
                  <a:lnSpc>
                    <a:spcPct val="90000"/>
                  </a:lnSpc>
                  <a:spcBef>
                    <a:spcPts val="800"/>
                  </a:spcBef>
                  <a:buSzPct val="100000"/>
                  <a:buFont typeface="Arial"/>
                  <a:buChar char="•"/>
                  <a:defRPr sz="2000" b="1">
                    <a:solidFill>
                      <a:srgbClr val="FFFFFF"/>
                    </a:solidFill>
                    <a:latin typeface="Arial"/>
                    <a:ea typeface="Arial"/>
                    <a:cs typeface="Arial"/>
                    <a:sym typeface="Arial"/>
                  </a:defRPr>
                </a:lvl1pPr>
              </a:lstStyle>
              <a:p>
                <a:r>
                  <a:t>BID Issues</a:t>
                </a:r>
              </a:p>
            </p:txBody>
          </p:sp>
        </p:grpSp>
      </p:grpSp>
      <p:sp>
        <p:nvSpPr>
          <p:cNvPr id="549" name="Title 1"/>
          <p:cNvSpPr txBox="1"/>
          <p:nvPr/>
        </p:nvSpPr>
        <p:spPr>
          <a:xfrm>
            <a:off x="511627" y="-53975"/>
            <a:ext cx="10515601"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4400">
                <a:latin typeface="Arial"/>
                <a:ea typeface="Arial"/>
                <a:cs typeface="Arial"/>
                <a:sym typeface="Arial"/>
              </a:defRPr>
            </a:lvl1pPr>
          </a:lstStyle>
          <a:p>
            <a:r>
              <a:t>BID and Super Switching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7" name="Content Placeholder 3"/>
          <p:cNvGrpSpPr/>
          <p:nvPr/>
        </p:nvGrpSpPr>
        <p:grpSpPr>
          <a:xfrm>
            <a:off x="2318658" y="1418788"/>
            <a:ext cx="7707087" cy="3953591"/>
            <a:chOff x="0" y="0"/>
            <a:chExt cx="7707086" cy="3953589"/>
          </a:xfrm>
        </p:grpSpPr>
        <p:grpSp>
          <p:nvGrpSpPr>
            <p:cNvPr id="555" name="Group"/>
            <p:cNvGrpSpPr/>
            <p:nvPr/>
          </p:nvGrpSpPr>
          <p:grpSpPr>
            <a:xfrm>
              <a:off x="0" y="0"/>
              <a:ext cx="7707087" cy="603527"/>
              <a:chOff x="0" y="0"/>
              <a:chExt cx="7707086" cy="603526"/>
            </a:xfrm>
          </p:grpSpPr>
          <p:sp>
            <p:nvSpPr>
              <p:cNvPr id="553" name="Rounded Rectangle"/>
              <p:cNvSpPr/>
              <p:nvPr/>
            </p:nvSpPr>
            <p:spPr>
              <a:xfrm>
                <a:off x="0" y="0"/>
                <a:ext cx="7707087" cy="603527"/>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800">
                    <a:solidFill>
                      <a:srgbClr val="FFFFFF"/>
                    </a:solidFill>
                  </a:defRPr>
                </a:pPr>
                <a:endParaRPr/>
              </a:p>
            </p:txBody>
          </p:sp>
          <p:sp>
            <p:nvSpPr>
              <p:cNvPr id="554" name="1. Be aware of BID obligations"/>
              <p:cNvSpPr txBox="1"/>
              <p:nvPr/>
            </p:nvSpPr>
            <p:spPr>
              <a:xfrm>
                <a:off x="29462" y="83667"/>
                <a:ext cx="7648162" cy="4361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0" tIns="76200" rIns="76200" bIns="76200" numCol="1" anchor="ctr">
                <a:spAutoFit/>
              </a:bodyPr>
              <a:lstStyle>
                <a:lvl1pPr marL="228600" indent="-228600" defTabSz="889000">
                  <a:lnSpc>
                    <a:spcPct val="90000"/>
                  </a:lnSpc>
                  <a:spcBef>
                    <a:spcPts val="800"/>
                  </a:spcBef>
                  <a:buSzPct val="100000"/>
                  <a:buFont typeface="Arial"/>
                  <a:buChar char="•"/>
                  <a:defRPr sz="2000">
                    <a:solidFill>
                      <a:srgbClr val="FFFFFF"/>
                    </a:solidFill>
                    <a:latin typeface="Arial"/>
                    <a:ea typeface="Arial"/>
                    <a:cs typeface="Arial"/>
                    <a:sym typeface="Arial"/>
                  </a:defRPr>
                </a:lvl1pPr>
              </a:lstStyle>
              <a:p>
                <a:r>
                  <a:t>1. Be aware of BID obligations</a:t>
                </a:r>
              </a:p>
            </p:txBody>
          </p:sp>
        </p:grpSp>
        <p:grpSp>
          <p:nvGrpSpPr>
            <p:cNvPr id="558" name="Group"/>
            <p:cNvGrpSpPr/>
            <p:nvPr/>
          </p:nvGrpSpPr>
          <p:grpSpPr>
            <a:xfrm>
              <a:off x="0" y="738887"/>
              <a:ext cx="7707087" cy="603527"/>
              <a:chOff x="0" y="0"/>
              <a:chExt cx="7707086" cy="603526"/>
            </a:xfrm>
          </p:grpSpPr>
          <p:sp>
            <p:nvSpPr>
              <p:cNvPr id="556" name="Rounded Rectangle"/>
              <p:cNvSpPr/>
              <p:nvPr/>
            </p:nvSpPr>
            <p:spPr>
              <a:xfrm>
                <a:off x="0" y="0"/>
                <a:ext cx="7707087" cy="603527"/>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000">
                    <a:solidFill>
                      <a:srgbClr val="FFFFFF"/>
                    </a:solidFill>
                    <a:latin typeface="Arial"/>
                    <a:ea typeface="Arial"/>
                    <a:cs typeface="Arial"/>
                    <a:sym typeface="Arial"/>
                  </a:defRPr>
                </a:pPr>
                <a:endParaRPr/>
              </a:p>
            </p:txBody>
          </p:sp>
          <p:sp>
            <p:nvSpPr>
              <p:cNvPr id="557" name="2. Review current advice practises"/>
              <p:cNvSpPr txBox="1"/>
              <p:nvPr/>
            </p:nvSpPr>
            <p:spPr>
              <a:xfrm>
                <a:off x="29462" y="83667"/>
                <a:ext cx="7648162" cy="4361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0" tIns="76200" rIns="76200" bIns="76200" numCol="1" anchor="ctr">
                <a:spAutoFit/>
              </a:bodyPr>
              <a:lstStyle>
                <a:lvl1pPr marL="228600" indent="-228600" defTabSz="889000">
                  <a:lnSpc>
                    <a:spcPct val="90000"/>
                  </a:lnSpc>
                  <a:spcBef>
                    <a:spcPts val="800"/>
                  </a:spcBef>
                  <a:buSzPct val="100000"/>
                  <a:buFont typeface="Arial"/>
                  <a:buChar char="•"/>
                  <a:defRPr sz="2000">
                    <a:solidFill>
                      <a:srgbClr val="FFFFFF"/>
                    </a:solidFill>
                    <a:latin typeface="Arial"/>
                    <a:ea typeface="Arial"/>
                    <a:cs typeface="Arial"/>
                    <a:sym typeface="Arial"/>
                  </a:defRPr>
                </a:lvl1pPr>
              </a:lstStyle>
              <a:p>
                <a:r>
                  <a:t>2. Review current advice practises</a:t>
                </a:r>
              </a:p>
            </p:txBody>
          </p:sp>
        </p:grpSp>
        <p:sp>
          <p:nvSpPr>
            <p:cNvPr id="559" name="Are you confident your advice process maps to BID"/>
            <p:cNvSpPr txBox="1"/>
            <p:nvPr/>
          </p:nvSpPr>
          <p:spPr>
            <a:xfrm>
              <a:off x="0" y="1342413"/>
              <a:ext cx="7707087" cy="2329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779" tIns="17779" rIns="17779" bIns="17779" numCol="1" anchor="t">
              <a:spAutoFit/>
            </a:bodyPr>
            <a:lstStyle/>
            <a:p>
              <a:pPr marL="114300" lvl="1" indent="-114300" defTabSz="622300">
                <a:lnSpc>
                  <a:spcPct val="90000"/>
                </a:lnSpc>
                <a:spcBef>
                  <a:spcPts val="300"/>
                </a:spcBef>
                <a:buSzPct val="100000"/>
                <a:buFont typeface="Arial"/>
                <a:buChar char="•"/>
                <a:defRPr sz="1400">
                  <a:latin typeface="Arial"/>
                  <a:ea typeface="Arial"/>
                  <a:cs typeface="Arial"/>
                  <a:sym typeface="Arial"/>
                </a:defRPr>
              </a:pPr>
              <a:r>
                <a:t>Are you confident your advice process maps to BID</a:t>
              </a:r>
            </a:p>
          </p:txBody>
        </p:sp>
        <p:grpSp>
          <p:nvGrpSpPr>
            <p:cNvPr id="562" name="Group"/>
            <p:cNvGrpSpPr/>
            <p:nvPr/>
          </p:nvGrpSpPr>
          <p:grpSpPr>
            <a:xfrm>
              <a:off x="0" y="1777905"/>
              <a:ext cx="7707087" cy="603527"/>
              <a:chOff x="0" y="0"/>
              <a:chExt cx="7707086" cy="603526"/>
            </a:xfrm>
          </p:grpSpPr>
          <p:sp>
            <p:nvSpPr>
              <p:cNvPr id="560" name="Rounded Rectangle"/>
              <p:cNvSpPr/>
              <p:nvPr/>
            </p:nvSpPr>
            <p:spPr>
              <a:xfrm>
                <a:off x="0" y="0"/>
                <a:ext cx="7707087" cy="603527"/>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000">
                    <a:solidFill>
                      <a:srgbClr val="FFFFFF"/>
                    </a:solidFill>
                    <a:latin typeface="Arial"/>
                    <a:ea typeface="Arial"/>
                    <a:cs typeface="Arial"/>
                    <a:sym typeface="Arial"/>
                  </a:defRPr>
                </a:pPr>
                <a:endParaRPr/>
              </a:p>
            </p:txBody>
          </p:sp>
          <p:sp>
            <p:nvSpPr>
              <p:cNvPr id="561" name="3. If in doubt, refer to the FPA Code of Professional Practice"/>
              <p:cNvSpPr txBox="1"/>
              <p:nvPr/>
            </p:nvSpPr>
            <p:spPr>
              <a:xfrm>
                <a:off x="29462" y="83667"/>
                <a:ext cx="7648162" cy="4361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0" tIns="76200" rIns="76200" bIns="76200" numCol="1" anchor="ctr">
                <a:spAutoFit/>
              </a:bodyPr>
              <a:lstStyle>
                <a:lvl1pPr marL="228600" indent="-228600" defTabSz="889000">
                  <a:lnSpc>
                    <a:spcPct val="90000"/>
                  </a:lnSpc>
                  <a:spcBef>
                    <a:spcPts val="800"/>
                  </a:spcBef>
                  <a:buSzPct val="100000"/>
                  <a:buFont typeface="Arial"/>
                  <a:buChar char="•"/>
                  <a:defRPr sz="2000">
                    <a:solidFill>
                      <a:srgbClr val="FFFFFF"/>
                    </a:solidFill>
                    <a:latin typeface="Arial"/>
                    <a:ea typeface="Arial"/>
                    <a:cs typeface="Arial"/>
                    <a:sym typeface="Arial"/>
                  </a:defRPr>
                </a:lvl1pPr>
              </a:lstStyle>
              <a:p>
                <a:r>
                  <a:t>3. If in doubt, refer to the FPA Code of Professional Practice</a:t>
                </a:r>
              </a:p>
            </p:txBody>
          </p:sp>
        </p:grpSp>
        <p:grpSp>
          <p:nvGrpSpPr>
            <p:cNvPr id="565" name="Group"/>
            <p:cNvGrpSpPr/>
            <p:nvPr/>
          </p:nvGrpSpPr>
          <p:grpSpPr>
            <a:xfrm>
              <a:off x="0" y="2516791"/>
              <a:ext cx="7707087" cy="603527"/>
              <a:chOff x="0" y="0"/>
              <a:chExt cx="7707086" cy="603526"/>
            </a:xfrm>
          </p:grpSpPr>
          <p:sp>
            <p:nvSpPr>
              <p:cNvPr id="563" name="Rounded Rectangle"/>
              <p:cNvSpPr/>
              <p:nvPr/>
            </p:nvSpPr>
            <p:spPr>
              <a:xfrm>
                <a:off x="0" y="0"/>
                <a:ext cx="7707087" cy="603527"/>
              </a:xfrm>
              <a:prstGeom prst="roundRect">
                <a:avLst>
                  <a:gd name="adj" fmla="val 16667"/>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000">
                    <a:solidFill>
                      <a:srgbClr val="FFFFFF"/>
                    </a:solidFill>
                    <a:latin typeface="Arial"/>
                    <a:ea typeface="Arial"/>
                    <a:cs typeface="Arial"/>
                    <a:sym typeface="Arial"/>
                  </a:defRPr>
                </a:pPr>
                <a:endParaRPr/>
              </a:p>
            </p:txBody>
          </p:sp>
          <p:sp>
            <p:nvSpPr>
              <p:cNvPr id="564" name="4. Ask yourself after each piece of advice if:"/>
              <p:cNvSpPr txBox="1"/>
              <p:nvPr/>
            </p:nvSpPr>
            <p:spPr>
              <a:xfrm>
                <a:off x="29462" y="83667"/>
                <a:ext cx="7648162" cy="4361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6200" tIns="76200" rIns="76200" bIns="76200" numCol="1" anchor="ctr">
                <a:spAutoFit/>
              </a:bodyPr>
              <a:lstStyle>
                <a:lvl1pPr marL="228600" indent="-228600" defTabSz="889000">
                  <a:lnSpc>
                    <a:spcPct val="90000"/>
                  </a:lnSpc>
                  <a:spcBef>
                    <a:spcPts val="800"/>
                  </a:spcBef>
                  <a:buSzPct val="100000"/>
                  <a:buFont typeface="Arial"/>
                  <a:buChar char="•"/>
                  <a:defRPr sz="2000">
                    <a:solidFill>
                      <a:srgbClr val="FFFFFF"/>
                    </a:solidFill>
                    <a:latin typeface="Arial"/>
                    <a:ea typeface="Arial"/>
                    <a:cs typeface="Arial"/>
                    <a:sym typeface="Arial"/>
                  </a:defRPr>
                </a:lvl1pPr>
              </a:lstStyle>
              <a:p>
                <a:r>
                  <a:t>4. Ask yourself after each piece of advice if:</a:t>
                </a:r>
              </a:p>
            </p:txBody>
          </p:sp>
        </p:grpSp>
        <p:sp>
          <p:nvSpPr>
            <p:cNvPr id="566" name="If the client is likely to be better off as an outcome of the advice…"/>
            <p:cNvSpPr txBox="1"/>
            <p:nvPr/>
          </p:nvSpPr>
          <p:spPr>
            <a:xfrm>
              <a:off x="0" y="3268378"/>
              <a:ext cx="7707087" cy="6852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779" tIns="17779" rIns="17779" bIns="17779" numCol="1" anchor="t">
              <a:spAutoFit/>
            </a:bodyPr>
            <a:lstStyle/>
            <a:p>
              <a:pPr marL="114300" lvl="1" indent="-114300" defTabSz="622300">
                <a:lnSpc>
                  <a:spcPct val="90000"/>
                </a:lnSpc>
                <a:spcBef>
                  <a:spcPts val="300"/>
                </a:spcBef>
                <a:buSzPct val="100000"/>
                <a:buFont typeface="Arial"/>
                <a:buChar char="•"/>
                <a:defRPr sz="1400">
                  <a:latin typeface="Arial"/>
                  <a:ea typeface="Arial"/>
                  <a:cs typeface="Arial"/>
                  <a:sym typeface="Arial"/>
                </a:defRPr>
              </a:pPr>
              <a:r>
                <a:t>If the client is likely to be better off as an outcome of the advice</a:t>
              </a:r>
            </a:p>
            <a:p>
              <a:pPr marL="114300" lvl="1" indent="-114300" defTabSz="622300">
                <a:lnSpc>
                  <a:spcPct val="90000"/>
                </a:lnSpc>
                <a:spcBef>
                  <a:spcPts val="300"/>
                </a:spcBef>
                <a:buSzPct val="100000"/>
                <a:buFont typeface="Arial"/>
                <a:buChar char="•"/>
                <a:defRPr sz="1400">
                  <a:latin typeface="Arial"/>
                  <a:ea typeface="Arial"/>
                  <a:cs typeface="Arial"/>
                  <a:sym typeface="Arial"/>
                </a:defRPr>
              </a:pPr>
              <a:r>
                <a:t>Does the advice really meet the clients goals and objectives</a:t>
              </a:r>
            </a:p>
            <a:p>
              <a:pPr marL="114300" lvl="1" indent="-114300" defTabSz="622300">
                <a:lnSpc>
                  <a:spcPct val="90000"/>
                </a:lnSpc>
                <a:spcBef>
                  <a:spcPts val="300"/>
                </a:spcBef>
                <a:buSzPct val="100000"/>
                <a:buFont typeface="Arial"/>
                <a:buChar char="•"/>
                <a:defRPr sz="1400">
                  <a:latin typeface="Arial"/>
                  <a:ea typeface="Arial"/>
                  <a:cs typeface="Arial"/>
                  <a:sym typeface="Arial"/>
                </a:defRPr>
              </a:pPr>
              <a:r>
                <a:t>Have the trade-offs and costs been fully offset</a:t>
              </a:r>
            </a:p>
          </p:txBody>
        </p:sp>
      </p:grpSp>
      <p:sp>
        <p:nvSpPr>
          <p:cNvPr id="568" name="Title 1"/>
          <p:cNvSpPr txBox="1"/>
          <p:nvPr/>
        </p:nvSpPr>
        <p:spPr>
          <a:xfrm>
            <a:off x="511627" y="-53975"/>
            <a:ext cx="10515601"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4400">
                <a:latin typeface="Arial"/>
                <a:ea typeface="Arial"/>
                <a:cs typeface="Arial"/>
                <a:sym typeface="Arial"/>
              </a:defRPr>
            </a:lvl1pPr>
          </a:lstStyle>
          <a:p>
            <a:r>
              <a:t>Takeaways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le 3"/>
          <p:cNvSpPr txBox="1">
            <a:spLocks noGrp="1"/>
          </p:cNvSpPr>
          <p:nvPr>
            <p:ph type="title"/>
          </p:nvPr>
        </p:nvSpPr>
        <p:spPr>
          <a:xfrm>
            <a:off x="566401" y="5075837"/>
            <a:ext cx="5769627" cy="1424641"/>
          </a:xfrm>
          <a:prstGeom prst="rect">
            <a:avLst/>
          </a:prstGeom>
        </p:spPr>
        <p:txBody>
          <a:bodyPr/>
          <a:lstStyle>
            <a:lvl1pPr>
              <a:defRPr b="1">
                <a:effectLst>
                  <a:outerShdw blurRad="38100" dist="38100" dir="2700000" rotWithShape="0">
                    <a:srgbClr val="000000">
                      <a:alpha val="43137"/>
                    </a:srgbClr>
                  </a:outerShdw>
                </a:effectLst>
              </a:defRPr>
            </a:lvl1pPr>
          </a:lstStyle>
          <a:p>
            <a:r>
              <a:t>FASEA Announcements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0" name="Diagram 1"/>
          <p:cNvGrpSpPr/>
          <p:nvPr/>
        </p:nvGrpSpPr>
        <p:grpSpPr>
          <a:xfrm>
            <a:off x="2894552" y="216409"/>
            <a:ext cx="6118243" cy="6118242"/>
            <a:chOff x="0" y="0"/>
            <a:chExt cx="6118242" cy="6118241"/>
          </a:xfrm>
        </p:grpSpPr>
        <p:sp>
          <p:nvSpPr>
            <p:cNvPr id="791" name="Shape"/>
            <p:cNvSpPr/>
            <p:nvPr/>
          </p:nvSpPr>
          <p:spPr>
            <a:xfrm>
              <a:off x="869271" y="869270"/>
              <a:ext cx="2189851" cy="2189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005"/>
                  </a:lnTo>
                  <a:cubicBezTo>
                    <a:pt x="10778" y="2005"/>
                    <a:pt x="2005" y="10778"/>
                    <a:pt x="2005" y="21600"/>
                  </a:cubicBezTo>
                  <a:close/>
                </a:path>
              </a:pathLst>
            </a:custGeom>
            <a:solidFill>
              <a:srgbClr val="BECCD3"/>
            </a:solidFill>
            <a:ln w="12700" cap="flat">
              <a:noFill/>
              <a:miter lim="400000"/>
            </a:ln>
            <a:effectLst/>
          </p:spPr>
          <p:txBody>
            <a:bodyPr wrap="square" lIns="45719" tIns="45719" rIns="45719" bIns="45719" numCol="1" anchor="t">
              <a:noAutofit/>
            </a:bodyPr>
            <a:lstStyle/>
            <a:p>
              <a:endParaRPr/>
            </a:p>
          </p:txBody>
        </p:sp>
        <p:sp>
          <p:nvSpPr>
            <p:cNvPr id="792" name="Shape"/>
            <p:cNvSpPr/>
            <p:nvPr/>
          </p:nvSpPr>
          <p:spPr>
            <a:xfrm>
              <a:off x="869271" y="3059119"/>
              <a:ext cx="2189851" cy="21898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1929"/>
                    <a:pt x="0" y="0"/>
                  </a:cubicBezTo>
                  <a:lnTo>
                    <a:pt x="2005" y="0"/>
                  </a:lnTo>
                  <a:cubicBezTo>
                    <a:pt x="2005" y="10822"/>
                    <a:pt x="10778" y="19595"/>
                    <a:pt x="21600" y="19595"/>
                  </a:cubicBezTo>
                  <a:close/>
                </a:path>
              </a:pathLst>
            </a:custGeom>
            <a:solidFill>
              <a:srgbClr val="BECCD3"/>
            </a:solidFill>
            <a:ln w="12700" cap="flat">
              <a:noFill/>
              <a:miter lim="400000"/>
            </a:ln>
            <a:effectLst/>
          </p:spPr>
          <p:txBody>
            <a:bodyPr wrap="square" lIns="45719" tIns="45719" rIns="45719" bIns="45719" numCol="1" anchor="t">
              <a:noAutofit/>
            </a:bodyPr>
            <a:lstStyle/>
            <a:p>
              <a:endParaRPr/>
            </a:p>
          </p:txBody>
        </p:sp>
        <p:sp>
          <p:nvSpPr>
            <p:cNvPr id="793" name="Shape"/>
            <p:cNvSpPr/>
            <p:nvPr/>
          </p:nvSpPr>
          <p:spPr>
            <a:xfrm>
              <a:off x="3059120" y="3059120"/>
              <a:ext cx="2189851" cy="21898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19595"/>
                  </a:lnTo>
                  <a:cubicBezTo>
                    <a:pt x="10822" y="19595"/>
                    <a:pt x="19595" y="10822"/>
                    <a:pt x="19595" y="0"/>
                  </a:cubicBezTo>
                  <a:close/>
                </a:path>
              </a:pathLst>
            </a:custGeom>
            <a:solidFill>
              <a:srgbClr val="BECCD3"/>
            </a:solidFill>
            <a:ln w="12700" cap="flat">
              <a:noFill/>
              <a:miter lim="400000"/>
            </a:ln>
            <a:effectLst/>
          </p:spPr>
          <p:txBody>
            <a:bodyPr wrap="square" lIns="45719" tIns="45719" rIns="45719" bIns="45719" numCol="1" anchor="t">
              <a:noAutofit/>
            </a:bodyPr>
            <a:lstStyle/>
            <a:p>
              <a:endParaRPr/>
            </a:p>
          </p:txBody>
        </p:sp>
        <p:sp>
          <p:nvSpPr>
            <p:cNvPr id="794" name="Shape"/>
            <p:cNvSpPr/>
            <p:nvPr/>
          </p:nvSpPr>
          <p:spPr>
            <a:xfrm>
              <a:off x="3059120" y="869270"/>
              <a:ext cx="2189851" cy="218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19595" y="21600"/>
                  </a:lnTo>
                  <a:cubicBezTo>
                    <a:pt x="19595" y="10778"/>
                    <a:pt x="10822" y="2005"/>
                    <a:pt x="0" y="2005"/>
                  </a:cubicBezTo>
                  <a:close/>
                </a:path>
              </a:pathLst>
            </a:custGeom>
            <a:solidFill>
              <a:srgbClr val="BECCD3"/>
            </a:solidFill>
            <a:ln w="12700" cap="flat">
              <a:noFill/>
              <a:miter lim="400000"/>
            </a:ln>
            <a:effectLst/>
          </p:spPr>
          <p:txBody>
            <a:bodyPr wrap="square" lIns="45719" tIns="45719" rIns="45719" bIns="45719" numCol="1" anchor="t">
              <a:noAutofit/>
            </a:bodyPr>
            <a:lstStyle/>
            <a:p>
              <a:endParaRPr/>
            </a:p>
          </p:txBody>
        </p:sp>
        <p:grpSp>
          <p:nvGrpSpPr>
            <p:cNvPr id="797" name="Group"/>
            <p:cNvGrpSpPr/>
            <p:nvPr/>
          </p:nvGrpSpPr>
          <p:grpSpPr>
            <a:xfrm>
              <a:off x="2050759" y="2050758"/>
              <a:ext cx="2016723" cy="2016723"/>
              <a:chOff x="0" y="0"/>
              <a:chExt cx="2016722" cy="2016722"/>
            </a:xfrm>
          </p:grpSpPr>
          <p:sp>
            <p:nvSpPr>
              <p:cNvPr id="795" name="Circle"/>
              <p:cNvSpPr/>
              <p:nvPr/>
            </p:nvSpPr>
            <p:spPr>
              <a:xfrm>
                <a:off x="-1" y="-1"/>
                <a:ext cx="2016724" cy="2016724"/>
              </a:xfrm>
              <a:prstGeom prst="ellipse">
                <a:avLst/>
              </a:prstGeom>
              <a:solidFill>
                <a:srgbClr val="706F6F"/>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700"/>
                  </a:spcBef>
                  <a:defRPr sz="2400">
                    <a:solidFill>
                      <a:srgbClr val="FFFFFF"/>
                    </a:solidFill>
                    <a:latin typeface="Arial"/>
                    <a:ea typeface="Arial"/>
                    <a:cs typeface="Arial"/>
                    <a:sym typeface="Arial"/>
                  </a:defRPr>
                </a:pPr>
                <a:endParaRPr/>
              </a:p>
            </p:txBody>
          </p:sp>
          <p:sp>
            <p:nvSpPr>
              <p:cNvPr id="796" name="FASEA"/>
              <p:cNvSpPr txBox="1"/>
              <p:nvPr/>
            </p:nvSpPr>
            <p:spPr>
              <a:xfrm>
                <a:off x="295342" y="805066"/>
                <a:ext cx="1426039" cy="406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0480" tIns="30480" rIns="30480" bIns="30480" numCol="1" anchor="ctr">
                <a:spAutoFit/>
              </a:bodyPr>
              <a:lstStyle>
                <a:lvl1pPr algn="ctr" defTabSz="1066800">
                  <a:lnSpc>
                    <a:spcPct val="90000"/>
                  </a:lnSpc>
                  <a:spcBef>
                    <a:spcPts val="1000"/>
                  </a:spcBef>
                  <a:defRPr sz="2400">
                    <a:solidFill>
                      <a:srgbClr val="FFFFFF"/>
                    </a:solidFill>
                    <a:latin typeface="Arial"/>
                    <a:ea typeface="Arial"/>
                    <a:cs typeface="Arial"/>
                    <a:sym typeface="Arial"/>
                  </a:defRPr>
                </a:lvl1pPr>
              </a:lstStyle>
              <a:p>
                <a:r>
                  <a:t>FASEA</a:t>
                </a:r>
              </a:p>
            </p:txBody>
          </p:sp>
        </p:grpSp>
        <p:grpSp>
          <p:nvGrpSpPr>
            <p:cNvPr id="800" name="Group"/>
            <p:cNvGrpSpPr/>
            <p:nvPr/>
          </p:nvGrpSpPr>
          <p:grpSpPr>
            <a:xfrm>
              <a:off x="2139027" y="0"/>
              <a:ext cx="1840187" cy="1840186"/>
              <a:chOff x="0" y="0"/>
              <a:chExt cx="1840185" cy="1840185"/>
            </a:xfrm>
          </p:grpSpPr>
          <p:sp>
            <p:nvSpPr>
              <p:cNvPr id="798" name="Circle"/>
              <p:cNvSpPr/>
              <p:nvPr/>
            </p:nvSpPr>
            <p:spPr>
              <a:xfrm>
                <a:off x="0" y="0"/>
                <a:ext cx="1840186" cy="1840186"/>
              </a:xfrm>
              <a:prstGeom prst="ellipse">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latin typeface="Arial"/>
                    <a:ea typeface="Arial"/>
                    <a:cs typeface="Arial"/>
                    <a:sym typeface="Arial"/>
                  </a:defRPr>
                </a:pPr>
                <a:endParaRPr/>
              </a:p>
            </p:txBody>
          </p:sp>
          <p:sp>
            <p:nvSpPr>
              <p:cNvPr id="799" name="Financial Adviser Register"/>
              <p:cNvSpPr txBox="1"/>
              <p:nvPr/>
            </p:nvSpPr>
            <p:spPr>
              <a:xfrm>
                <a:off x="269489" y="620159"/>
                <a:ext cx="1301209" cy="5998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779" tIns="17779" rIns="17779" bIns="17779" numCol="1" anchor="ctr">
                <a:spAutoFit/>
              </a:bodyPr>
              <a:lstStyle>
                <a:lvl1pPr algn="ctr" defTabSz="622300">
                  <a:lnSpc>
                    <a:spcPct val="90000"/>
                  </a:lnSpc>
                  <a:spcBef>
                    <a:spcPts val="500"/>
                  </a:spcBef>
                  <a:defRPr sz="1400">
                    <a:solidFill>
                      <a:srgbClr val="FFFFFF"/>
                    </a:solidFill>
                    <a:latin typeface="Arial"/>
                    <a:ea typeface="Arial"/>
                    <a:cs typeface="Arial"/>
                    <a:sym typeface="Arial"/>
                  </a:defRPr>
                </a:lvl1pPr>
              </a:lstStyle>
              <a:p>
                <a:r>
                  <a:t>Financial Adviser Register</a:t>
                </a:r>
              </a:p>
            </p:txBody>
          </p:sp>
        </p:grpSp>
        <p:grpSp>
          <p:nvGrpSpPr>
            <p:cNvPr id="803" name="Group"/>
            <p:cNvGrpSpPr/>
            <p:nvPr/>
          </p:nvGrpSpPr>
          <p:grpSpPr>
            <a:xfrm>
              <a:off x="4278056" y="2139026"/>
              <a:ext cx="1840187" cy="1840187"/>
              <a:chOff x="0" y="0"/>
              <a:chExt cx="1840185" cy="1840185"/>
            </a:xfrm>
          </p:grpSpPr>
          <p:sp>
            <p:nvSpPr>
              <p:cNvPr id="801" name="Circle"/>
              <p:cNvSpPr/>
              <p:nvPr/>
            </p:nvSpPr>
            <p:spPr>
              <a:xfrm>
                <a:off x="0" y="0"/>
                <a:ext cx="1840186" cy="1840186"/>
              </a:xfrm>
              <a:prstGeom prst="ellipse">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latin typeface="Arial"/>
                    <a:ea typeface="Arial"/>
                    <a:cs typeface="Arial"/>
                    <a:sym typeface="Arial"/>
                  </a:defRPr>
                </a:pPr>
                <a:endParaRPr/>
              </a:p>
            </p:txBody>
          </p:sp>
          <p:sp>
            <p:nvSpPr>
              <p:cNvPr id="802" name="Degree + Exam + Professional Year"/>
              <p:cNvSpPr txBox="1"/>
              <p:nvPr/>
            </p:nvSpPr>
            <p:spPr>
              <a:xfrm>
                <a:off x="269488" y="620159"/>
                <a:ext cx="1301209" cy="5998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779" tIns="17779" rIns="17779" bIns="17779" numCol="1" anchor="ctr">
                <a:spAutoFit/>
              </a:bodyPr>
              <a:lstStyle>
                <a:lvl1pPr algn="ctr" defTabSz="622300">
                  <a:lnSpc>
                    <a:spcPct val="90000"/>
                  </a:lnSpc>
                  <a:spcBef>
                    <a:spcPts val="500"/>
                  </a:spcBef>
                  <a:defRPr sz="1400">
                    <a:solidFill>
                      <a:srgbClr val="FFFFFF"/>
                    </a:solidFill>
                    <a:latin typeface="Arial"/>
                    <a:ea typeface="Arial"/>
                    <a:cs typeface="Arial"/>
                    <a:sym typeface="Arial"/>
                  </a:defRPr>
                </a:lvl1pPr>
              </a:lstStyle>
              <a:p>
                <a:r>
                  <a:t>Degree + Exam + Professional Year</a:t>
                </a:r>
              </a:p>
            </p:txBody>
          </p:sp>
        </p:grpSp>
        <p:grpSp>
          <p:nvGrpSpPr>
            <p:cNvPr id="806" name="Group"/>
            <p:cNvGrpSpPr/>
            <p:nvPr/>
          </p:nvGrpSpPr>
          <p:grpSpPr>
            <a:xfrm>
              <a:off x="2139027" y="4278055"/>
              <a:ext cx="1840187" cy="1840187"/>
              <a:chOff x="0" y="0"/>
              <a:chExt cx="1840185" cy="1840185"/>
            </a:xfrm>
          </p:grpSpPr>
          <p:sp>
            <p:nvSpPr>
              <p:cNvPr id="804" name="Circle"/>
              <p:cNvSpPr/>
              <p:nvPr/>
            </p:nvSpPr>
            <p:spPr>
              <a:xfrm>
                <a:off x="0" y="0"/>
                <a:ext cx="1840186" cy="1840186"/>
              </a:xfrm>
              <a:prstGeom prst="ellipse">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latin typeface="Arial"/>
                    <a:ea typeface="Arial"/>
                    <a:cs typeface="Arial"/>
                    <a:sym typeface="Arial"/>
                  </a:defRPr>
                </a:pPr>
                <a:endParaRPr/>
              </a:p>
            </p:txBody>
          </p:sp>
          <p:sp>
            <p:nvSpPr>
              <p:cNvPr id="805" name="CPD + Code of Ethics"/>
              <p:cNvSpPr txBox="1"/>
              <p:nvPr/>
            </p:nvSpPr>
            <p:spPr>
              <a:xfrm>
                <a:off x="269489" y="711890"/>
                <a:ext cx="1301209" cy="4164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779" tIns="17779" rIns="17779" bIns="17779" numCol="1" anchor="ctr">
                <a:spAutoFit/>
              </a:bodyPr>
              <a:lstStyle>
                <a:lvl1pPr algn="ctr" defTabSz="622300">
                  <a:lnSpc>
                    <a:spcPct val="90000"/>
                  </a:lnSpc>
                  <a:spcBef>
                    <a:spcPts val="500"/>
                  </a:spcBef>
                  <a:defRPr sz="1400">
                    <a:solidFill>
                      <a:srgbClr val="FFFFFF"/>
                    </a:solidFill>
                    <a:latin typeface="Arial"/>
                    <a:ea typeface="Arial"/>
                    <a:cs typeface="Arial"/>
                    <a:sym typeface="Arial"/>
                  </a:defRPr>
                </a:lvl1pPr>
              </a:lstStyle>
              <a:p>
                <a:r>
                  <a:t>CPD + Code of Ethics</a:t>
                </a:r>
              </a:p>
            </p:txBody>
          </p:sp>
        </p:grpSp>
        <p:grpSp>
          <p:nvGrpSpPr>
            <p:cNvPr id="809" name="Group"/>
            <p:cNvGrpSpPr/>
            <p:nvPr/>
          </p:nvGrpSpPr>
          <p:grpSpPr>
            <a:xfrm>
              <a:off x="0" y="2139026"/>
              <a:ext cx="1840186" cy="1840187"/>
              <a:chOff x="0" y="0"/>
              <a:chExt cx="1840185" cy="1840185"/>
            </a:xfrm>
          </p:grpSpPr>
          <p:sp>
            <p:nvSpPr>
              <p:cNvPr id="807" name="Circle"/>
              <p:cNvSpPr/>
              <p:nvPr/>
            </p:nvSpPr>
            <p:spPr>
              <a:xfrm>
                <a:off x="0" y="0"/>
                <a:ext cx="1840186" cy="1840186"/>
              </a:xfrm>
              <a:prstGeom prst="ellipse">
                <a:avLst/>
              </a:prstGeom>
              <a:solidFill>
                <a:srgbClr val="5BBBB7"/>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400">
                    <a:solidFill>
                      <a:srgbClr val="FFFFFF"/>
                    </a:solidFill>
                    <a:latin typeface="Arial"/>
                    <a:ea typeface="Arial"/>
                    <a:cs typeface="Arial"/>
                    <a:sym typeface="Arial"/>
                  </a:defRPr>
                </a:pPr>
                <a:endParaRPr/>
              </a:p>
            </p:txBody>
          </p:sp>
          <p:sp>
            <p:nvSpPr>
              <p:cNvPr id="808" name="Enshrinement of terms Financial Planner/Adviser"/>
              <p:cNvSpPr txBox="1"/>
              <p:nvPr/>
            </p:nvSpPr>
            <p:spPr>
              <a:xfrm>
                <a:off x="269488" y="528429"/>
                <a:ext cx="1301209" cy="783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779" tIns="17779" rIns="17779" bIns="17779" numCol="1" anchor="ctr">
                <a:spAutoFit/>
              </a:bodyPr>
              <a:lstStyle>
                <a:lvl1pPr algn="ctr" defTabSz="622300">
                  <a:lnSpc>
                    <a:spcPct val="90000"/>
                  </a:lnSpc>
                  <a:spcBef>
                    <a:spcPts val="500"/>
                  </a:spcBef>
                  <a:defRPr sz="1400">
                    <a:solidFill>
                      <a:srgbClr val="FFFFFF"/>
                    </a:solidFill>
                    <a:latin typeface="Arial"/>
                    <a:ea typeface="Arial"/>
                    <a:cs typeface="Arial"/>
                    <a:sym typeface="Arial"/>
                  </a:defRPr>
                </a:lvl1pPr>
              </a:lstStyle>
              <a:p>
                <a:r>
                  <a:t>Enshrinement of terms Financial Planner/Adviser</a:t>
                </a:r>
              </a:p>
            </p:txBody>
          </p:sp>
        </p:gr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Title 3"/>
          <p:cNvSpPr txBox="1">
            <a:spLocks noGrp="1"/>
          </p:cNvSpPr>
          <p:nvPr>
            <p:ph type="title"/>
          </p:nvPr>
        </p:nvSpPr>
        <p:spPr>
          <a:xfrm>
            <a:off x="566401" y="4138047"/>
            <a:ext cx="5769627" cy="2362431"/>
          </a:xfrm>
          <a:prstGeom prst="rect">
            <a:avLst/>
          </a:prstGeom>
        </p:spPr>
        <p:txBody>
          <a:bodyPr/>
          <a:lstStyle>
            <a:lvl1pPr>
              <a:defRPr sz="4800"/>
            </a:lvl1pPr>
          </a:lstStyle>
          <a:p>
            <a:r>
              <a:t>FASEA Ethics – fpa proposed changes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6" name="Picture 1" descr="Picture 1"/>
          <p:cNvPicPr>
            <a:picLocks noChangeAspect="1"/>
          </p:cNvPicPr>
          <p:nvPr/>
        </p:nvPicPr>
        <p:blipFill>
          <a:blip r:embed="rId3">
            <a:extLst/>
          </a:blip>
          <a:srcRect l="705"/>
          <a:stretch>
            <a:fillRect/>
          </a:stretch>
        </p:blipFill>
        <p:spPr>
          <a:xfrm>
            <a:off x="2232567" y="473173"/>
            <a:ext cx="7499260" cy="532151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 name="Picture 1" descr="Picture 1"/>
          <p:cNvPicPr>
            <a:picLocks noChangeAspect="1"/>
          </p:cNvPicPr>
          <p:nvPr/>
        </p:nvPicPr>
        <p:blipFill>
          <a:blip r:embed="rId3">
            <a:extLst/>
          </a:blip>
          <a:stretch>
            <a:fillRect/>
          </a:stretch>
        </p:blipFill>
        <p:spPr>
          <a:xfrm>
            <a:off x="4370523" y="0"/>
            <a:ext cx="3014026" cy="6858000"/>
          </a:xfrm>
          <a:prstGeom prst="rect">
            <a:avLst/>
          </a:prstGeom>
          <a:ln w="12700">
            <a:miter lim="400000"/>
          </a:ln>
        </p:spPr>
      </p:pic>
      <p:sp>
        <p:nvSpPr>
          <p:cNvPr id="821" name="Straight Connector 3"/>
          <p:cNvSpPr/>
          <p:nvPr/>
        </p:nvSpPr>
        <p:spPr>
          <a:xfrm>
            <a:off x="4557559" y="2847108"/>
            <a:ext cx="2486892" cy="1"/>
          </a:xfrm>
          <a:prstGeom prst="line">
            <a:avLst/>
          </a:prstGeom>
          <a:ln w="57150">
            <a:solidFill>
              <a:schemeClr val="accent2"/>
            </a:solidFill>
            <a:miter/>
          </a:ln>
        </p:spPr>
        <p:txBody>
          <a:bodyPr lIns="45719" rIns="45719"/>
          <a:lstStyle/>
          <a:p>
            <a:endParaRPr/>
          </a:p>
        </p:txBody>
      </p:sp>
      <p:sp>
        <p:nvSpPr>
          <p:cNvPr id="822" name="Straight Connector 5"/>
          <p:cNvSpPr/>
          <p:nvPr/>
        </p:nvSpPr>
        <p:spPr>
          <a:xfrm>
            <a:off x="4557559" y="3061854"/>
            <a:ext cx="1662547" cy="1"/>
          </a:xfrm>
          <a:prstGeom prst="line">
            <a:avLst/>
          </a:prstGeom>
          <a:ln w="57150">
            <a:solidFill>
              <a:schemeClr val="accent2"/>
            </a:solidFill>
            <a:miter/>
          </a:ln>
        </p:spPr>
        <p:txBody>
          <a:bodyPr lIns="45719" rIns="45719"/>
          <a:lstStyle/>
          <a:p>
            <a:endParaRPr/>
          </a:p>
        </p:txBody>
      </p:sp>
      <p:grpSp>
        <p:nvGrpSpPr>
          <p:cNvPr id="825" name="Speech Bubble: Rectangle with Corners Rounded 7"/>
          <p:cNvGrpSpPr/>
          <p:nvPr/>
        </p:nvGrpSpPr>
        <p:grpSpPr>
          <a:xfrm>
            <a:off x="1115878" y="1704813"/>
            <a:ext cx="3317048" cy="1053358"/>
            <a:chOff x="0" y="0"/>
            <a:chExt cx="3317047" cy="1053357"/>
          </a:xfrm>
        </p:grpSpPr>
        <p:sp>
          <p:nvSpPr>
            <p:cNvPr id="823" name="Shape"/>
            <p:cNvSpPr/>
            <p:nvPr/>
          </p:nvSpPr>
          <p:spPr>
            <a:xfrm>
              <a:off x="0" y="0"/>
              <a:ext cx="3317048" cy="1053358"/>
            </a:xfrm>
            <a:custGeom>
              <a:avLst/>
              <a:gdLst/>
              <a:ahLst/>
              <a:cxnLst>
                <a:cxn ang="0">
                  <a:pos x="wd2" y="hd2"/>
                </a:cxn>
                <a:cxn ang="5400000">
                  <a:pos x="wd2" y="hd2"/>
                </a:cxn>
                <a:cxn ang="10800000">
                  <a:pos x="wd2" y="hd2"/>
                </a:cxn>
                <a:cxn ang="16200000">
                  <a:pos x="wd2" y="hd2"/>
                </a:cxn>
              </a:cxnLst>
              <a:rect l="0" t="0" r="r" b="b"/>
              <a:pathLst>
                <a:path w="21600" h="21600" extrusionOk="0">
                  <a:moveTo>
                    <a:pt x="0" y="2337"/>
                  </a:moveTo>
                  <a:cubicBezTo>
                    <a:pt x="0" y="1046"/>
                    <a:pt x="332" y="0"/>
                    <a:pt x="742" y="0"/>
                  </a:cubicBezTo>
                  <a:lnTo>
                    <a:pt x="10944" y="0"/>
                  </a:lnTo>
                  <a:lnTo>
                    <a:pt x="18019" y="0"/>
                  </a:lnTo>
                  <a:cubicBezTo>
                    <a:pt x="18429" y="0"/>
                    <a:pt x="18762" y="1046"/>
                    <a:pt x="18762" y="2337"/>
                  </a:cubicBezTo>
                  <a:lnTo>
                    <a:pt x="18762" y="11685"/>
                  </a:lnTo>
                  <a:cubicBezTo>
                    <a:pt x="18762" y="12976"/>
                    <a:pt x="18429" y="14022"/>
                    <a:pt x="18019" y="14022"/>
                  </a:cubicBezTo>
                  <a:lnTo>
                    <a:pt x="15635" y="14022"/>
                  </a:lnTo>
                  <a:lnTo>
                    <a:pt x="21600" y="21600"/>
                  </a:lnTo>
                  <a:lnTo>
                    <a:pt x="10944" y="14022"/>
                  </a:lnTo>
                  <a:lnTo>
                    <a:pt x="742" y="14022"/>
                  </a:lnTo>
                  <a:cubicBezTo>
                    <a:pt x="332" y="14022"/>
                    <a:pt x="0" y="12976"/>
                    <a:pt x="0" y="11685"/>
                  </a:cubicBezTo>
                  <a:lnTo>
                    <a:pt x="0" y="11685"/>
                  </a:lnTo>
                  <a:lnTo>
                    <a:pt x="0" y="8179"/>
                  </a:lnTo>
                  <a:close/>
                </a:path>
              </a:pathLst>
            </a:custGeom>
            <a:solidFill>
              <a:srgbClr val="5BBBB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24" name="Of this code"/>
            <p:cNvSpPr txBox="1"/>
            <p:nvPr/>
          </p:nvSpPr>
          <p:spPr>
            <a:xfrm>
              <a:off x="33380" y="185205"/>
              <a:ext cx="2814397" cy="3133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Of this code</a:t>
              </a:r>
            </a:p>
          </p:txBody>
        </p:sp>
      </p:grpSp>
      <p:sp>
        <p:nvSpPr>
          <p:cNvPr id="829" name="Straight Connector 9"/>
          <p:cNvSpPr/>
          <p:nvPr/>
        </p:nvSpPr>
        <p:spPr>
          <a:xfrm>
            <a:off x="4495213" y="5382490"/>
            <a:ext cx="2486893" cy="1"/>
          </a:xfrm>
          <a:prstGeom prst="line">
            <a:avLst/>
          </a:prstGeom>
          <a:ln w="57150">
            <a:solidFill>
              <a:schemeClr val="accent2"/>
            </a:solidFill>
            <a:miter/>
          </a:ln>
        </p:spPr>
        <p:txBody>
          <a:bodyPr lIns="45719" rIns="45719"/>
          <a:lstStyle/>
          <a:p>
            <a:endParaRPr/>
          </a:p>
        </p:txBody>
      </p:sp>
      <p:sp>
        <p:nvSpPr>
          <p:cNvPr id="830" name="Straight Connector 10"/>
          <p:cNvSpPr/>
          <p:nvPr/>
        </p:nvSpPr>
        <p:spPr>
          <a:xfrm>
            <a:off x="4557559" y="5590309"/>
            <a:ext cx="2133601" cy="1"/>
          </a:xfrm>
          <a:prstGeom prst="line">
            <a:avLst/>
          </a:prstGeom>
          <a:ln w="57150">
            <a:solidFill>
              <a:schemeClr val="accent2"/>
            </a:solidFill>
            <a:miter/>
          </a:ln>
        </p:spPr>
        <p:txBody>
          <a:bodyPr lIns="45719" rIns="45719"/>
          <a:lstStyle/>
          <a:p>
            <a:endParaRPr/>
          </a:p>
        </p:txBody>
      </p:sp>
      <p:grpSp>
        <p:nvGrpSpPr>
          <p:cNvPr id="833" name="Speech Bubble: Rectangle with Corners Rounded 12"/>
          <p:cNvGrpSpPr/>
          <p:nvPr/>
        </p:nvGrpSpPr>
        <p:grpSpPr>
          <a:xfrm>
            <a:off x="483968" y="4963390"/>
            <a:ext cx="4033287" cy="838201"/>
            <a:chOff x="0" y="0"/>
            <a:chExt cx="4033285" cy="838200"/>
          </a:xfrm>
        </p:grpSpPr>
        <p:sp>
          <p:nvSpPr>
            <p:cNvPr id="831" name="Shape"/>
            <p:cNvSpPr/>
            <p:nvPr/>
          </p:nvSpPr>
          <p:spPr>
            <a:xfrm>
              <a:off x="0" y="0"/>
              <a:ext cx="4033286" cy="8382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35" y="0"/>
                    <a:pt x="748" y="0"/>
                  </a:cubicBezTo>
                  <a:lnTo>
                    <a:pt x="10365" y="0"/>
                  </a:lnTo>
                  <a:lnTo>
                    <a:pt x="17020" y="0"/>
                  </a:lnTo>
                  <a:cubicBezTo>
                    <a:pt x="17434" y="0"/>
                    <a:pt x="17769" y="1612"/>
                    <a:pt x="17769" y="3600"/>
                  </a:cubicBezTo>
                  <a:lnTo>
                    <a:pt x="17769" y="12600"/>
                  </a:lnTo>
                  <a:lnTo>
                    <a:pt x="21600" y="13704"/>
                  </a:lnTo>
                  <a:lnTo>
                    <a:pt x="17769" y="18000"/>
                  </a:lnTo>
                  <a:lnTo>
                    <a:pt x="17769" y="18000"/>
                  </a:lnTo>
                  <a:cubicBezTo>
                    <a:pt x="17769" y="19988"/>
                    <a:pt x="17434" y="21600"/>
                    <a:pt x="17020" y="21600"/>
                  </a:cubicBezTo>
                  <a:lnTo>
                    <a:pt x="748" y="21600"/>
                  </a:lnTo>
                  <a:cubicBezTo>
                    <a:pt x="335" y="21600"/>
                    <a:pt x="0" y="19988"/>
                    <a:pt x="0" y="18000"/>
                  </a:cubicBezTo>
                  <a:lnTo>
                    <a:pt x="0" y="18000"/>
                  </a:lnTo>
                  <a:lnTo>
                    <a:pt x="0" y="12600"/>
                  </a:lnTo>
                  <a:close/>
                </a:path>
              </a:pathLst>
            </a:custGeom>
            <a:solidFill>
              <a:srgbClr val="5BBBB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2" name="Add “in the best interest”"/>
            <p:cNvSpPr txBox="1"/>
            <p:nvPr/>
          </p:nvSpPr>
          <p:spPr>
            <a:xfrm>
              <a:off x="40918" y="262403"/>
              <a:ext cx="3236021" cy="3133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Add “in the best interest”</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Box 1"/>
          <p:cNvSpPr txBox="1"/>
          <p:nvPr/>
        </p:nvSpPr>
        <p:spPr>
          <a:xfrm>
            <a:off x="3177152" y="1503336"/>
            <a:ext cx="7036231"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Future2 Slide</a:t>
            </a:r>
          </a:p>
        </p:txBody>
      </p:sp>
      <p:pic>
        <p:nvPicPr>
          <p:cNvPr id="433"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7" name="Picture 1" descr="Picture 1"/>
          <p:cNvPicPr>
            <a:picLocks noChangeAspect="1"/>
          </p:cNvPicPr>
          <p:nvPr/>
        </p:nvPicPr>
        <p:blipFill>
          <a:blip r:embed="rId3">
            <a:extLst/>
          </a:blip>
          <a:stretch>
            <a:fillRect/>
          </a:stretch>
        </p:blipFill>
        <p:spPr>
          <a:xfrm>
            <a:off x="4231037" y="1703"/>
            <a:ext cx="3011901" cy="6858001"/>
          </a:xfrm>
          <a:prstGeom prst="rect">
            <a:avLst/>
          </a:prstGeom>
          <a:ln w="12700">
            <a:miter lim="400000"/>
          </a:ln>
        </p:spPr>
      </p:pic>
      <p:sp>
        <p:nvSpPr>
          <p:cNvPr id="838" name="Straight Connector 3"/>
          <p:cNvSpPr/>
          <p:nvPr/>
        </p:nvSpPr>
        <p:spPr>
          <a:xfrm>
            <a:off x="6156819" y="4861185"/>
            <a:ext cx="568037" cy="1"/>
          </a:xfrm>
          <a:prstGeom prst="line">
            <a:avLst/>
          </a:prstGeom>
          <a:ln w="57150">
            <a:solidFill>
              <a:schemeClr val="accent2"/>
            </a:solidFill>
            <a:miter/>
          </a:ln>
        </p:spPr>
        <p:txBody>
          <a:bodyPr lIns="45719" rIns="45719"/>
          <a:lstStyle/>
          <a:p>
            <a:endParaRPr/>
          </a:p>
        </p:txBody>
      </p:sp>
      <p:sp>
        <p:nvSpPr>
          <p:cNvPr id="839" name="Straight Connector 4"/>
          <p:cNvSpPr/>
          <p:nvPr/>
        </p:nvSpPr>
        <p:spPr>
          <a:xfrm>
            <a:off x="6565527" y="2436640"/>
            <a:ext cx="367146" cy="1"/>
          </a:xfrm>
          <a:prstGeom prst="line">
            <a:avLst/>
          </a:prstGeom>
          <a:ln w="57150">
            <a:solidFill>
              <a:schemeClr val="accent2"/>
            </a:solidFill>
            <a:miter/>
          </a:ln>
        </p:spPr>
        <p:txBody>
          <a:bodyPr lIns="45719" rIns="45719"/>
          <a:lstStyle/>
          <a:p>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 name="Picture 1" descr="Picture 1"/>
          <p:cNvPicPr>
            <a:picLocks noChangeAspect="1"/>
          </p:cNvPicPr>
          <p:nvPr/>
        </p:nvPicPr>
        <p:blipFill>
          <a:blip r:embed="rId3">
            <a:extLst/>
          </a:blip>
          <a:stretch>
            <a:fillRect/>
          </a:stretch>
        </p:blipFill>
        <p:spPr>
          <a:xfrm>
            <a:off x="4153546" y="11859"/>
            <a:ext cx="3013632" cy="6858001"/>
          </a:xfrm>
          <a:prstGeom prst="rect">
            <a:avLst/>
          </a:prstGeom>
          <a:ln w="12700">
            <a:miter lim="400000"/>
          </a:ln>
        </p:spPr>
      </p:pic>
      <p:sp>
        <p:nvSpPr>
          <p:cNvPr id="844" name="Straight Connector 4"/>
          <p:cNvSpPr/>
          <p:nvPr/>
        </p:nvSpPr>
        <p:spPr>
          <a:xfrm>
            <a:off x="6335903" y="2471040"/>
            <a:ext cx="553916" cy="1"/>
          </a:xfrm>
          <a:prstGeom prst="line">
            <a:avLst/>
          </a:prstGeom>
          <a:ln w="57150">
            <a:solidFill>
              <a:schemeClr val="accent2"/>
            </a:solidFill>
            <a:miter/>
          </a:ln>
        </p:spPr>
        <p:txBody>
          <a:bodyPr lIns="45719" rIns="45719"/>
          <a:lstStyle/>
          <a:p>
            <a:endParaRPr/>
          </a:p>
        </p:txBody>
      </p:sp>
      <p:grpSp>
        <p:nvGrpSpPr>
          <p:cNvPr id="847" name="Speech Bubble: Rectangle with Corners Rounded 5"/>
          <p:cNvGrpSpPr/>
          <p:nvPr/>
        </p:nvGrpSpPr>
        <p:grpSpPr>
          <a:xfrm>
            <a:off x="7003661" y="1695185"/>
            <a:ext cx="3783159" cy="914649"/>
            <a:chOff x="0" y="0"/>
            <a:chExt cx="3783158" cy="914648"/>
          </a:xfrm>
        </p:grpSpPr>
        <p:sp>
          <p:nvSpPr>
            <p:cNvPr id="845" name="Shape"/>
            <p:cNvSpPr/>
            <p:nvPr/>
          </p:nvSpPr>
          <p:spPr>
            <a:xfrm>
              <a:off x="0" y="0"/>
              <a:ext cx="3783159" cy="914649"/>
            </a:xfrm>
            <a:custGeom>
              <a:avLst/>
              <a:gdLst/>
              <a:ahLst/>
              <a:cxnLst>
                <a:cxn ang="0">
                  <a:pos x="wd2" y="hd2"/>
                </a:cxn>
                <a:cxn ang="5400000">
                  <a:pos x="wd2" y="hd2"/>
                </a:cxn>
                <a:cxn ang="10800000">
                  <a:pos x="wd2" y="hd2"/>
                </a:cxn>
                <a:cxn ang="16200000">
                  <a:pos x="wd2" y="hd2"/>
                </a:cxn>
              </a:cxnLst>
              <a:rect l="0" t="0" r="r" b="b"/>
              <a:pathLst>
                <a:path w="21600" h="21600" extrusionOk="0">
                  <a:moveTo>
                    <a:pt x="7037" y="3054"/>
                  </a:moveTo>
                  <a:cubicBezTo>
                    <a:pt x="7037" y="1367"/>
                    <a:pt x="7368" y="0"/>
                    <a:pt x="7776" y="0"/>
                  </a:cubicBezTo>
                  <a:lnTo>
                    <a:pt x="9464" y="0"/>
                  </a:lnTo>
                  <a:lnTo>
                    <a:pt x="20862" y="0"/>
                  </a:lnTo>
                  <a:cubicBezTo>
                    <a:pt x="21269" y="0"/>
                    <a:pt x="21600" y="1367"/>
                    <a:pt x="21600" y="3054"/>
                  </a:cubicBezTo>
                  <a:lnTo>
                    <a:pt x="21600" y="15269"/>
                  </a:lnTo>
                  <a:cubicBezTo>
                    <a:pt x="21600" y="16955"/>
                    <a:pt x="21269" y="18322"/>
                    <a:pt x="20862" y="18322"/>
                  </a:cubicBezTo>
                  <a:lnTo>
                    <a:pt x="7776" y="18322"/>
                  </a:lnTo>
                  <a:cubicBezTo>
                    <a:pt x="7368" y="18322"/>
                    <a:pt x="7037" y="16955"/>
                    <a:pt x="7037" y="15269"/>
                  </a:cubicBezTo>
                  <a:lnTo>
                    <a:pt x="7037" y="15269"/>
                  </a:lnTo>
                  <a:lnTo>
                    <a:pt x="0" y="21600"/>
                  </a:lnTo>
                  <a:lnTo>
                    <a:pt x="7037" y="10688"/>
                  </a:lnTo>
                  <a:close/>
                </a:path>
              </a:pathLst>
            </a:custGeom>
            <a:solidFill>
              <a:srgbClr val="5BBBB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6" name="Add “of the client”"/>
            <p:cNvSpPr txBox="1"/>
            <p:nvPr/>
          </p:nvSpPr>
          <p:spPr>
            <a:xfrm>
              <a:off x="1270445" y="231231"/>
              <a:ext cx="2474840" cy="3133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Add “of the client”</a:t>
              </a:r>
            </a:p>
          </p:txBody>
        </p:sp>
      </p:grpSp>
      <p:sp>
        <p:nvSpPr>
          <p:cNvPr id="848" name="Straight Connector 8"/>
          <p:cNvSpPr/>
          <p:nvPr/>
        </p:nvSpPr>
        <p:spPr>
          <a:xfrm>
            <a:off x="4250795" y="2671931"/>
            <a:ext cx="394588" cy="1"/>
          </a:xfrm>
          <a:prstGeom prst="line">
            <a:avLst/>
          </a:prstGeom>
          <a:ln w="57150">
            <a:solidFill>
              <a:schemeClr val="accent2"/>
            </a:solidFill>
            <a:miter/>
          </a:ln>
        </p:spPr>
        <p:txBody>
          <a:bodyPr lIns="45719" rIns="45719"/>
          <a:lstStyle/>
          <a:p>
            <a:endParaRPr/>
          </a:p>
        </p:txBody>
      </p:sp>
      <p:grpSp>
        <p:nvGrpSpPr>
          <p:cNvPr id="851" name="Speech Bubble: Rectangle with Corners Rounded 10"/>
          <p:cNvGrpSpPr/>
          <p:nvPr/>
        </p:nvGrpSpPr>
        <p:grpSpPr>
          <a:xfrm>
            <a:off x="681924" y="4680487"/>
            <a:ext cx="3369431" cy="1468161"/>
            <a:chOff x="0" y="0"/>
            <a:chExt cx="3369429" cy="1468159"/>
          </a:xfrm>
        </p:grpSpPr>
        <p:sp>
          <p:nvSpPr>
            <p:cNvPr id="849" name="Shape"/>
            <p:cNvSpPr/>
            <p:nvPr/>
          </p:nvSpPr>
          <p:spPr>
            <a:xfrm>
              <a:off x="0" y="0"/>
              <a:ext cx="3369430" cy="1468160"/>
            </a:xfrm>
            <a:custGeom>
              <a:avLst/>
              <a:gdLst/>
              <a:ahLst/>
              <a:cxnLst>
                <a:cxn ang="0">
                  <a:pos x="wd2" y="hd2"/>
                </a:cxn>
                <a:cxn ang="5400000">
                  <a:pos x="wd2" y="hd2"/>
                </a:cxn>
                <a:cxn ang="10800000">
                  <a:pos x="wd2" y="hd2"/>
                </a:cxn>
                <a:cxn ang="16200000">
                  <a:pos x="wd2" y="hd2"/>
                </a:cxn>
              </a:cxnLst>
              <a:rect l="0" t="0" r="r" b="b"/>
              <a:pathLst>
                <a:path w="21600" h="21600" extrusionOk="0">
                  <a:moveTo>
                    <a:pt x="0" y="1975"/>
                  </a:moveTo>
                  <a:cubicBezTo>
                    <a:pt x="0" y="884"/>
                    <a:pt x="385" y="0"/>
                    <a:pt x="861" y="0"/>
                  </a:cubicBezTo>
                  <a:lnTo>
                    <a:pt x="11129" y="0"/>
                  </a:lnTo>
                  <a:lnTo>
                    <a:pt x="18217" y="0"/>
                  </a:lnTo>
                  <a:cubicBezTo>
                    <a:pt x="18693" y="0"/>
                    <a:pt x="19078" y="884"/>
                    <a:pt x="19078" y="1975"/>
                  </a:cubicBezTo>
                  <a:lnTo>
                    <a:pt x="19078" y="9875"/>
                  </a:lnTo>
                  <a:cubicBezTo>
                    <a:pt x="19078" y="10966"/>
                    <a:pt x="18693" y="11850"/>
                    <a:pt x="18217" y="11850"/>
                  </a:cubicBezTo>
                  <a:lnTo>
                    <a:pt x="15898" y="11850"/>
                  </a:lnTo>
                  <a:lnTo>
                    <a:pt x="21600" y="21600"/>
                  </a:lnTo>
                  <a:lnTo>
                    <a:pt x="11129" y="11850"/>
                  </a:lnTo>
                  <a:lnTo>
                    <a:pt x="861" y="11850"/>
                  </a:lnTo>
                  <a:cubicBezTo>
                    <a:pt x="385" y="11850"/>
                    <a:pt x="0" y="10966"/>
                    <a:pt x="0" y="9875"/>
                  </a:cubicBezTo>
                  <a:lnTo>
                    <a:pt x="0" y="9875"/>
                  </a:lnTo>
                  <a:lnTo>
                    <a:pt x="0" y="6912"/>
                  </a:lnTo>
                  <a:close/>
                </a:path>
              </a:pathLst>
            </a:custGeom>
            <a:solidFill>
              <a:srgbClr val="5BBBB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0" name="Add “the relevant provider believes”"/>
            <p:cNvSpPr txBox="1"/>
            <p:nvPr/>
          </p:nvSpPr>
          <p:spPr>
            <a:xfrm>
              <a:off x="39318" y="131724"/>
              <a:ext cx="2897367" cy="541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Add “the relevant provider believes”</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 name="Picture 1" descr="Picture 1"/>
          <p:cNvPicPr>
            <a:picLocks noChangeAspect="1"/>
          </p:cNvPicPr>
          <p:nvPr/>
        </p:nvPicPr>
        <p:blipFill>
          <a:blip r:embed="rId3">
            <a:extLst/>
          </a:blip>
          <a:stretch>
            <a:fillRect/>
          </a:stretch>
        </p:blipFill>
        <p:spPr>
          <a:xfrm>
            <a:off x="4138048" y="0"/>
            <a:ext cx="2908921" cy="6858000"/>
          </a:xfrm>
          <a:prstGeom prst="rect">
            <a:avLst/>
          </a:prstGeom>
          <a:ln w="12700">
            <a:miter lim="400000"/>
          </a:ln>
        </p:spPr>
      </p:pic>
      <p:sp>
        <p:nvSpPr>
          <p:cNvPr id="856" name="Straight Connector 3"/>
          <p:cNvSpPr/>
          <p:nvPr/>
        </p:nvSpPr>
        <p:spPr>
          <a:xfrm>
            <a:off x="6071291" y="2407225"/>
            <a:ext cx="553916" cy="1"/>
          </a:xfrm>
          <a:prstGeom prst="line">
            <a:avLst/>
          </a:prstGeom>
          <a:ln w="57150">
            <a:solidFill>
              <a:schemeClr val="accent2"/>
            </a:solidFill>
            <a:miter/>
          </a:ln>
        </p:spPr>
        <p:txBody>
          <a:bodyPr lIns="45719" rIns="45719"/>
          <a:lstStyle/>
          <a:p>
            <a:endParaRPr/>
          </a:p>
        </p:txBody>
      </p:sp>
      <p:grpSp>
        <p:nvGrpSpPr>
          <p:cNvPr id="859" name="Speech Bubble: Rectangle with Corners Rounded 4"/>
          <p:cNvGrpSpPr/>
          <p:nvPr/>
        </p:nvGrpSpPr>
        <p:grpSpPr>
          <a:xfrm>
            <a:off x="1084880" y="1642820"/>
            <a:ext cx="3145504" cy="1067265"/>
            <a:chOff x="0" y="0"/>
            <a:chExt cx="3145502" cy="1067264"/>
          </a:xfrm>
        </p:grpSpPr>
        <p:sp>
          <p:nvSpPr>
            <p:cNvPr id="857" name="Shape"/>
            <p:cNvSpPr/>
            <p:nvPr/>
          </p:nvSpPr>
          <p:spPr>
            <a:xfrm>
              <a:off x="0" y="0"/>
              <a:ext cx="3145503" cy="1067265"/>
            </a:xfrm>
            <a:custGeom>
              <a:avLst/>
              <a:gdLst/>
              <a:ahLst/>
              <a:cxnLst>
                <a:cxn ang="0">
                  <a:pos x="wd2" y="hd2"/>
                </a:cxn>
                <a:cxn ang="5400000">
                  <a:pos x="wd2" y="hd2"/>
                </a:cxn>
                <a:cxn ang="10800000">
                  <a:pos x="wd2" y="hd2"/>
                </a:cxn>
                <a:cxn ang="16200000">
                  <a:pos x="wd2" y="hd2"/>
                </a:cxn>
              </a:cxnLst>
              <a:rect l="0" t="0" r="r" b="b"/>
              <a:pathLst>
                <a:path w="21600" h="21600" extrusionOk="0">
                  <a:moveTo>
                    <a:pt x="0" y="2671"/>
                  </a:moveTo>
                  <a:cubicBezTo>
                    <a:pt x="0" y="1196"/>
                    <a:pt x="406" y="0"/>
                    <a:pt x="906" y="0"/>
                  </a:cubicBezTo>
                  <a:lnTo>
                    <a:pt x="10541" y="0"/>
                  </a:lnTo>
                  <a:lnTo>
                    <a:pt x="17164" y="0"/>
                  </a:lnTo>
                  <a:cubicBezTo>
                    <a:pt x="17664" y="0"/>
                    <a:pt x="18070" y="1196"/>
                    <a:pt x="18070" y="2671"/>
                  </a:cubicBezTo>
                  <a:lnTo>
                    <a:pt x="18070" y="13353"/>
                  </a:lnTo>
                  <a:cubicBezTo>
                    <a:pt x="18070" y="14828"/>
                    <a:pt x="17664" y="16024"/>
                    <a:pt x="17164" y="16024"/>
                  </a:cubicBezTo>
                  <a:lnTo>
                    <a:pt x="15058" y="16024"/>
                  </a:lnTo>
                  <a:lnTo>
                    <a:pt x="21600" y="21600"/>
                  </a:lnTo>
                  <a:lnTo>
                    <a:pt x="10541" y="16024"/>
                  </a:lnTo>
                  <a:lnTo>
                    <a:pt x="906" y="16024"/>
                  </a:lnTo>
                  <a:cubicBezTo>
                    <a:pt x="406" y="16024"/>
                    <a:pt x="0" y="14828"/>
                    <a:pt x="0" y="13353"/>
                  </a:cubicBezTo>
                  <a:lnTo>
                    <a:pt x="0" y="13354"/>
                  </a:lnTo>
                  <a:lnTo>
                    <a:pt x="0" y="9347"/>
                  </a:lnTo>
                  <a:close/>
                </a:path>
              </a:pathLst>
            </a:custGeom>
            <a:solidFill>
              <a:srgbClr val="5BBBB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58" name="Add “appropriate”"/>
            <p:cNvSpPr txBox="1"/>
            <p:nvPr/>
          </p:nvSpPr>
          <p:spPr>
            <a:xfrm>
              <a:off x="38650" y="239184"/>
              <a:ext cx="2554104" cy="3133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Add “appropriate”</a:t>
              </a:r>
            </a:p>
          </p:txBody>
        </p:sp>
      </p:grpSp>
      <p:sp>
        <p:nvSpPr>
          <p:cNvPr id="860" name="Straight Connector 6"/>
          <p:cNvSpPr/>
          <p:nvPr/>
        </p:nvSpPr>
        <p:spPr>
          <a:xfrm>
            <a:off x="4297641" y="2639289"/>
            <a:ext cx="1149662" cy="1"/>
          </a:xfrm>
          <a:prstGeom prst="line">
            <a:avLst/>
          </a:prstGeom>
          <a:ln w="57150">
            <a:solidFill>
              <a:schemeClr val="accent2"/>
            </a:solidFill>
            <a:miter/>
          </a:ln>
        </p:spPr>
        <p:txBody>
          <a:bodyPr lIns="45719" rIns="45719"/>
          <a:lstStyle/>
          <a:p>
            <a:endParaRPr/>
          </a:p>
        </p:txBody>
      </p:sp>
      <p:sp>
        <p:nvSpPr>
          <p:cNvPr id="861" name="Straight Connector 8"/>
          <p:cNvSpPr/>
          <p:nvPr/>
        </p:nvSpPr>
        <p:spPr>
          <a:xfrm>
            <a:off x="5794333" y="5628407"/>
            <a:ext cx="1086916" cy="1"/>
          </a:xfrm>
          <a:prstGeom prst="line">
            <a:avLst/>
          </a:prstGeom>
          <a:ln w="57150">
            <a:solidFill>
              <a:schemeClr val="accent2"/>
            </a:solidFill>
            <a:miter/>
          </a:ln>
        </p:spPr>
        <p:txBody>
          <a:bodyPr lIns="45719" rIns="45719"/>
          <a:lstStyle/>
          <a:p>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 name="Picture 1" descr="Picture 1"/>
          <p:cNvPicPr>
            <a:picLocks noChangeAspect="1"/>
          </p:cNvPicPr>
          <p:nvPr/>
        </p:nvPicPr>
        <p:blipFill>
          <a:blip r:embed="rId2">
            <a:extLst/>
          </a:blip>
          <a:stretch>
            <a:fillRect/>
          </a:stretch>
        </p:blipFill>
        <p:spPr>
          <a:xfrm>
            <a:off x="4355024" y="0"/>
            <a:ext cx="2947970" cy="68580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Title 1"/>
          <p:cNvSpPr txBox="1">
            <a:spLocks noGrp="1"/>
          </p:cNvSpPr>
          <p:nvPr>
            <p:ph type="title"/>
          </p:nvPr>
        </p:nvSpPr>
        <p:spPr>
          <a:xfrm>
            <a:off x="566401" y="5075837"/>
            <a:ext cx="5769627" cy="1424641"/>
          </a:xfrm>
          <a:prstGeom prst="rect">
            <a:avLst/>
          </a:prstGeom>
        </p:spPr>
        <p:txBody>
          <a:bodyPr/>
          <a:lstStyle>
            <a:lvl1pPr>
              <a:defRPr sz="4400"/>
            </a:lvl1pPr>
          </a:lstStyle>
          <a:p>
            <a:r>
              <a:t>FASEA Education</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 name="Picture 1" descr="Picture 1"/>
          <p:cNvPicPr>
            <a:picLocks noChangeAspect="1"/>
          </p:cNvPicPr>
          <p:nvPr/>
        </p:nvPicPr>
        <p:blipFill>
          <a:blip r:embed="rId3">
            <a:extLst/>
          </a:blip>
          <a:stretch>
            <a:fillRect/>
          </a:stretch>
        </p:blipFill>
        <p:spPr>
          <a:xfrm>
            <a:off x="1938295" y="0"/>
            <a:ext cx="8141876" cy="5777094"/>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 name="Picture 5" descr="Picture 5"/>
          <p:cNvPicPr>
            <a:picLocks noChangeAspect="1"/>
          </p:cNvPicPr>
          <p:nvPr/>
        </p:nvPicPr>
        <p:blipFill>
          <a:blip r:embed="rId2">
            <a:extLst/>
          </a:blip>
          <a:stretch>
            <a:fillRect/>
          </a:stretch>
        </p:blipFill>
        <p:spPr>
          <a:xfrm>
            <a:off x="2068440" y="152400"/>
            <a:ext cx="8212306" cy="5716090"/>
          </a:xfrm>
          <a:prstGeom prst="rect">
            <a:avLst/>
          </a:prstGeom>
          <a:ln w="12700">
            <a:miter lim="400000"/>
          </a:ln>
        </p:spPr>
      </p:pic>
      <p:sp>
        <p:nvSpPr>
          <p:cNvPr id="874" name="TextBox 1"/>
          <p:cNvSpPr txBox="1"/>
          <p:nvPr/>
        </p:nvSpPr>
        <p:spPr>
          <a:xfrm>
            <a:off x="5105922" y="281947"/>
            <a:ext cx="411644" cy="294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vl1pPr>
          </a:lstStyle>
          <a:p>
            <a:r>
              <a:t>FPA</a:t>
            </a:r>
          </a:p>
        </p:txBody>
      </p:sp>
      <p:sp>
        <p:nvSpPr>
          <p:cNvPr id="875" name="Plus 3"/>
          <p:cNvSpPr/>
          <p:nvPr/>
        </p:nvSpPr>
        <p:spPr>
          <a:xfrm>
            <a:off x="6878253" y="1530761"/>
            <a:ext cx="548663" cy="542304"/>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84" y="7344"/>
                </a:lnTo>
                <a:lnTo>
                  <a:pt x="7384" y="0"/>
                </a:lnTo>
                <a:lnTo>
                  <a:pt x="14216" y="0"/>
                </a:lnTo>
                <a:lnTo>
                  <a:pt x="14216" y="7344"/>
                </a:lnTo>
                <a:lnTo>
                  <a:pt x="21600" y="7344"/>
                </a:lnTo>
                <a:lnTo>
                  <a:pt x="21600" y="14256"/>
                </a:lnTo>
                <a:lnTo>
                  <a:pt x="14216" y="14256"/>
                </a:lnTo>
                <a:lnTo>
                  <a:pt x="14216" y="21600"/>
                </a:lnTo>
                <a:lnTo>
                  <a:pt x="7384" y="21600"/>
                </a:lnTo>
                <a:lnTo>
                  <a:pt x="7384" y="14256"/>
                </a:lnTo>
                <a:lnTo>
                  <a:pt x="0" y="14256"/>
                </a:lnTo>
                <a:close/>
              </a:path>
            </a:pathLst>
          </a:custGeom>
          <a:solidFill>
            <a:srgbClr val="5BBBB7"/>
          </a:solidFill>
          <a:ln w="6350">
            <a:solidFill>
              <a:schemeClr val="accent1"/>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7" name="Picture 1" descr="Picture 1"/>
          <p:cNvPicPr>
            <a:picLocks noChangeAspect="1"/>
          </p:cNvPicPr>
          <p:nvPr/>
        </p:nvPicPr>
        <p:blipFill>
          <a:blip r:embed="rId2">
            <a:extLst/>
          </a:blip>
          <a:stretch>
            <a:fillRect/>
          </a:stretch>
        </p:blipFill>
        <p:spPr>
          <a:xfrm>
            <a:off x="2044501" y="70647"/>
            <a:ext cx="8029769" cy="5720554"/>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 name="Picture 7" descr="Picture 7"/>
          <p:cNvPicPr>
            <a:picLocks noChangeAspect="1"/>
          </p:cNvPicPr>
          <p:nvPr/>
        </p:nvPicPr>
        <p:blipFill>
          <a:blip r:embed="rId3">
            <a:extLst/>
          </a:blip>
          <a:stretch>
            <a:fillRect/>
          </a:stretch>
        </p:blipFill>
        <p:spPr>
          <a:xfrm>
            <a:off x="2009211" y="130629"/>
            <a:ext cx="8107293" cy="568234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extBox 1"/>
          <p:cNvSpPr txBox="1"/>
          <p:nvPr/>
        </p:nvSpPr>
        <p:spPr>
          <a:xfrm>
            <a:off x="3953814" y="1506827"/>
            <a:ext cx="4417455"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Insert generic future slide</a:t>
            </a:r>
          </a:p>
        </p:txBody>
      </p:sp>
      <p:pic>
        <p:nvPicPr>
          <p:cNvPr id="427" name="Picture 3" descr="Pictur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extBox 1"/>
          <p:cNvSpPr txBox="1"/>
          <p:nvPr/>
        </p:nvSpPr>
        <p:spPr>
          <a:xfrm>
            <a:off x="573437" y="1160936"/>
            <a:ext cx="11065789" cy="11387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1">
                <a:solidFill>
                  <a:srgbClr val="007D8A"/>
                </a:solidFill>
                <a:latin typeface="Arial"/>
                <a:ea typeface="Arial"/>
                <a:cs typeface="Arial"/>
                <a:sym typeface="Arial"/>
              </a:defRPr>
            </a:lvl1pPr>
            <a:lvl2pPr marL="914400" indent="-457200">
              <a:buSzPct val="100000"/>
              <a:buFont typeface="Arial"/>
              <a:buChar char="•"/>
              <a:defRPr sz="2000">
                <a:latin typeface="Arial"/>
                <a:ea typeface="Arial"/>
                <a:cs typeface="Arial"/>
                <a:sym typeface="Arial"/>
              </a:defRPr>
            </a:lvl2pPr>
          </a:lstStyle>
          <a:p>
            <a:r>
              <a:rPr dirty="0"/>
              <a:t>FPA</a:t>
            </a:r>
          </a:p>
          <a:p>
            <a:pPr lvl="1"/>
            <a:r>
              <a:rPr dirty="0"/>
              <a:t>Enhance your client experience and strengthen your client relationships with best practice guidance and case studies</a:t>
            </a:r>
          </a:p>
        </p:txBody>
      </p:sp>
      <p:sp>
        <p:nvSpPr>
          <p:cNvPr id="438" name="TextBox 2"/>
          <p:cNvSpPr txBox="1"/>
          <p:nvPr/>
        </p:nvSpPr>
        <p:spPr>
          <a:xfrm>
            <a:off x="573437" y="2565408"/>
            <a:ext cx="11065789" cy="10737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1">
                <a:solidFill>
                  <a:srgbClr val="007D8A"/>
                </a:solidFill>
                <a:latin typeface="Arial"/>
                <a:ea typeface="Arial"/>
                <a:cs typeface="Arial"/>
                <a:sym typeface="Arial"/>
              </a:defRPr>
            </a:lvl1pPr>
            <a:lvl2pPr marL="914400" indent="-457200">
              <a:buSzPct val="100000"/>
              <a:buFont typeface="Arial"/>
              <a:buChar char="•"/>
              <a:defRPr sz="2000">
                <a:latin typeface="Arial"/>
                <a:ea typeface="Arial"/>
                <a:cs typeface="Arial"/>
                <a:sym typeface="Arial"/>
              </a:defRPr>
            </a:lvl2pPr>
          </a:lstStyle>
          <a:p>
            <a:r>
              <a:t>Perennial Value Management</a:t>
            </a:r>
          </a:p>
          <a:p>
            <a:pPr lvl="1"/>
            <a:r>
              <a:t>Sharing insights on how passive and active management can co-exist in a client’s portfolio</a:t>
            </a:r>
          </a:p>
        </p:txBody>
      </p:sp>
      <p:sp>
        <p:nvSpPr>
          <p:cNvPr id="439" name="TextBox 3"/>
          <p:cNvSpPr txBox="1"/>
          <p:nvPr/>
        </p:nvSpPr>
        <p:spPr>
          <a:xfrm>
            <a:off x="573437" y="3923395"/>
            <a:ext cx="11065789" cy="16579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solidFill>
                  <a:srgbClr val="007D8A"/>
                </a:solidFill>
                <a:latin typeface="Arial"/>
                <a:ea typeface="Arial"/>
                <a:cs typeface="Arial"/>
                <a:sym typeface="Arial"/>
              </a:defRPr>
            </a:pPr>
            <a:r>
              <a:t>FPA</a:t>
            </a:r>
          </a:p>
          <a:p>
            <a:pPr marL="914400" lvl="1" indent="-457200">
              <a:buSzPct val="100000"/>
              <a:buFont typeface="Arial"/>
              <a:buChar char="•"/>
              <a:defRPr sz="2000">
                <a:latin typeface="Arial"/>
                <a:ea typeface="Arial"/>
                <a:cs typeface="Arial"/>
                <a:sym typeface="Arial"/>
              </a:defRPr>
            </a:pPr>
            <a:r>
              <a:t>Get a better understanding of the Financial Adviser Standards and Ethics Authority (FASEA) proposed education standards</a:t>
            </a:r>
          </a:p>
          <a:p>
            <a:pPr marL="914400" lvl="1" indent="-457200">
              <a:buSzPct val="100000"/>
              <a:buFont typeface="Arial"/>
              <a:buChar char="•"/>
              <a:defRPr sz="2000">
                <a:latin typeface="Arial"/>
                <a:ea typeface="Arial"/>
                <a:cs typeface="Arial"/>
                <a:sym typeface="Arial"/>
              </a:defRPr>
            </a:pPr>
            <a:r>
              <a:t>Provide input and feedback on the proposed education standards to assist in our consultation process with FASEA</a:t>
            </a:r>
          </a:p>
        </p:txBody>
      </p:sp>
      <p:sp>
        <p:nvSpPr>
          <p:cNvPr id="440" name="TextBox 5"/>
          <p:cNvSpPr txBox="1"/>
          <p:nvPr/>
        </p:nvSpPr>
        <p:spPr>
          <a:xfrm>
            <a:off x="4690078" y="273042"/>
            <a:ext cx="2855908" cy="5232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b="1">
                <a:solidFill>
                  <a:srgbClr val="007D8A"/>
                </a:solidFill>
                <a:latin typeface="Arial"/>
                <a:ea typeface="Arial"/>
                <a:cs typeface="Arial"/>
                <a:sym typeface="Arial"/>
              </a:defRPr>
            </a:lvl1pPr>
          </a:lstStyle>
          <a:p>
            <a:r>
              <a:rPr dirty="0" smtClean="0"/>
              <a:t>Today</a:t>
            </a:r>
            <a:r>
              <a:rPr lang="en-AU" dirty="0" smtClean="0"/>
              <a:t>'</a:t>
            </a:r>
            <a:r>
              <a:rPr dirty="0" smtClean="0"/>
              <a:t>s </a:t>
            </a:r>
            <a:r>
              <a:rPr dirty="0"/>
              <a:t>Agenda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itle 1"/>
          <p:cNvSpPr txBox="1">
            <a:spLocks noGrp="1"/>
          </p:cNvSpPr>
          <p:nvPr>
            <p:ph type="title"/>
          </p:nvPr>
        </p:nvSpPr>
        <p:spPr>
          <a:xfrm>
            <a:off x="473412" y="4843365"/>
            <a:ext cx="5769627" cy="1424641"/>
          </a:xfrm>
          <a:prstGeom prst="rect">
            <a:avLst/>
          </a:prstGeom>
        </p:spPr>
        <p:txBody>
          <a:bodyPr/>
          <a:lstStyle>
            <a:lvl1pPr defTabSz="832104">
              <a:defRPr sz="4914" b="1"/>
            </a:lvl1pPr>
          </a:lstStyle>
          <a:p>
            <a:r>
              <a:t>Best interest duty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itle 1"/>
          <p:cNvSpPr txBox="1">
            <a:spLocks noGrp="1"/>
          </p:cNvSpPr>
          <p:nvPr>
            <p:ph type="title"/>
          </p:nvPr>
        </p:nvSpPr>
        <p:spPr>
          <a:xfrm>
            <a:off x="511627" y="-53975"/>
            <a:ext cx="10515601" cy="1325563"/>
          </a:xfrm>
          <a:prstGeom prst="rect">
            <a:avLst/>
          </a:prstGeom>
        </p:spPr>
        <p:txBody>
          <a:bodyPr/>
          <a:lstStyle/>
          <a:p>
            <a:r>
              <a:t>Best Interest Duty – 2013 to Now</a:t>
            </a:r>
          </a:p>
        </p:txBody>
      </p:sp>
      <p:sp>
        <p:nvSpPr>
          <p:cNvPr id="448" name="TextBox 2"/>
          <p:cNvSpPr txBox="1"/>
          <p:nvPr/>
        </p:nvSpPr>
        <p:spPr>
          <a:xfrm>
            <a:off x="1156802" y="2213170"/>
            <a:ext cx="7408526" cy="27120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342900" indent="-342900">
              <a:buSzPct val="100000"/>
              <a:buFont typeface="Arial"/>
              <a:buChar char="•"/>
              <a:defRPr sz="2000">
                <a:latin typeface="Arial"/>
                <a:ea typeface="Arial"/>
                <a:cs typeface="Arial"/>
                <a:sym typeface="Arial"/>
              </a:defRPr>
            </a:pPr>
            <a:r>
              <a:t>Introduced in July 2013 as part of FOFA</a:t>
            </a:r>
          </a:p>
          <a:p>
            <a:pPr marL="342900" indent="-342900">
              <a:buSzPct val="100000"/>
              <a:buFont typeface="Arial"/>
              <a:buChar char="•"/>
              <a:defRPr sz="2000">
                <a:latin typeface="Arial"/>
                <a:ea typeface="Arial"/>
                <a:cs typeface="Arial"/>
                <a:sym typeface="Arial"/>
              </a:defRPr>
            </a:pPr>
            <a:endParaRPr/>
          </a:p>
          <a:p>
            <a:pPr marL="342900" indent="-342900">
              <a:buSzPct val="100000"/>
              <a:buFont typeface="Arial"/>
              <a:buChar char="•"/>
              <a:defRPr sz="2000">
                <a:latin typeface="Arial"/>
                <a:ea typeface="Arial"/>
                <a:cs typeface="Arial"/>
                <a:sym typeface="Arial"/>
              </a:defRPr>
            </a:pPr>
            <a:r>
              <a:t>Individual responsibility to act in client’s Best Interest</a:t>
            </a:r>
          </a:p>
          <a:p>
            <a:pPr marL="342900" indent="-342900">
              <a:buSzPct val="100000"/>
              <a:buFont typeface="Arial"/>
              <a:buChar char="•"/>
              <a:defRPr sz="2000">
                <a:latin typeface="Arial"/>
                <a:ea typeface="Arial"/>
                <a:cs typeface="Arial"/>
                <a:sym typeface="Arial"/>
              </a:defRPr>
            </a:pPr>
            <a:endParaRPr/>
          </a:p>
          <a:p>
            <a:pPr marL="342900" indent="-342900">
              <a:buSzPct val="100000"/>
              <a:buFont typeface="Arial"/>
              <a:buChar char="•"/>
              <a:defRPr sz="2000">
                <a:latin typeface="Arial"/>
                <a:ea typeface="Arial"/>
                <a:cs typeface="Arial"/>
                <a:sym typeface="Arial"/>
              </a:defRPr>
            </a:pPr>
            <a:r>
              <a:t>What is Client’s Best Interest</a:t>
            </a:r>
          </a:p>
          <a:p>
            <a:pPr marL="342900" indent="-342900">
              <a:buSzPct val="100000"/>
              <a:buFont typeface="Arial"/>
              <a:buChar char="•"/>
              <a:defRPr sz="2000">
                <a:latin typeface="Arial"/>
                <a:ea typeface="Arial"/>
                <a:cs typeface="Arial"/>
                <a:sym typeface="Arial"/>
              </a:defRPr>
            </a:pPr>
            <a:endParaRPr/>
          </a:p>
          <a:p>
            <a:pPr marL="800100" lvl="1" indent="-342900">
              <a:buSzPct val="100000"/>
              <a:buFont typeface="Arial"/>
              <a:buChar char="•"/>
              <a:defRPr sz="2000">
                <a:latin typeface="Arial"/>
                <a:ea typeface="Arial"/>
                <a:cs typeface="Arial"/>
                <a:sym typeface="Arial"/>
              </a:defRPr>
            </a:pPr>
            <a:r>
              <a:t>Reasonably likely to be better off as a result of the advice</a:t>
            </a:r>
          </a:p>
          <a:p>
            <a:pPr marL="342900" indent="-342900">
              <a:buSzPct val="100000"/>
              <a:buFont typeface="Arial"/>
              <a:buChar char="•"/>
              <a:defRPr sz="2000">
                <a:latin typeface="Arial"/>
                <a:ea typeface="Arial"/>
                <a:cs typeface="Arial"/>
                <a:sym typeface="Arial"/>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2" name="Content Placeholder 5"/>
          <p:cNvGrpSpPr/>
          <p:nvPr/>
        </p:nvGrpSpPr>
        <p:grpSpPr>
          <a:xfrm>
            <a:off x="1787401" y="1875294"/>
            <a:ext cx="8889341" cy="3315804"/>
            <a:chOff x="0" y="0"/>
            <a:chExt cx="8889339" cy="3315803"/>
          </a:xfrm>
        </p:grpSpPr>
        <p:grpSp>
          <p:nvGrpSpPr>
            <p:cNvPr id="452" name="Group"/>
            <p:cNvGrpSpPr/>
            <p:nvPr/>
          </p:nvGrpSpPr>
          <p:grpSpPr>
            <a:xfrm>
              <a:off x="0" y="0"/>
              <a:ext cx="2103985" cy="3315804"/>
              <a:chOff x="0" y="0"/>
              <a:chExt cx="2103984" cy="3315803"/>
            </a:xfrm>
          </p:grpSpPr>
          <p:sp>
            <p:nvSpPr>
              <p:cNvPr id="450" name="Shape"/>
              <p:cNvSpPr/>
              <p:nvPr/>
            </p:nvSpPr>
            <p:spPr>
              <a:xfrm rot="16200000">
                <a:off x="-605909" y="605909"/>
                <a:ext cx="3315804" cy="2103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rgbClr val="BECCD3"/>
              </a:solidFill>
              <a:ln w="12700" cap="flat">
                <a:noFill/>
                <a:miter lim="400000"/>
              </a:ln>
              <a:effectLst/>
            </p:spPr>
            <p:txBody>
              <a:bodyPr wrap="square" lIns="45719" tIns="45719" rIns="45719" bIns="45719" numCol="1" anchor="t">
                <a:noAutofit/>
              </a:bodyPr>
              <a:lstStyle/>
              <a:p>
                <a:pPr defTabSz="800100">
                  <a:lnSpc>
                    <a:spcPct val="90000"/>
                  </a:lnSpc>
                  <a:spcBef>
                    <a:spcPts val="400"/>
                  </a:spcBef>
                  <a:defRPr sz="2400"/>
                </a:pPr>
                <a:endParaRPr/>
              </a:p>
            </p:txBody>
          </p:sp>
          <p:sp>
            <p:nvSpPr>
              <p:cNvPr id="451" name="s961B…"/>
              <p:cNvSpPr txBox="1"/>
              <p:nvPr/>
            </p:nvSpPr>
            <p:spPr>
              <a:xfrm>
                <a:off x="0" y="663161"/>
                <a:ext cx="2103985" cy="9940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228600" indent="-228600" defTabSz="1155700">
                  <a:lnSpc>
                    <a:spcPct val="90000"/>
                  </a:lnSpc>
                  <a:spcBef>
                    <a:spcPts val="1000"/>
                  </a:spcBef>
                  <a:buSzPct val="100000"/>
                  <a:buFont typeface="Arial"/>
                  <a:buChar char="•"/>
                  <a:defRPr sz="2600">
                    <a:latin typeface="Arial"/>
                    <a:ea typeface="Arial"/>
                    <a:cs typeface="Arial"/>
                    <a:sym typeface="Arial"/>
                  </a:defRPr>
                </a:lvl1pPr>
                <a:lvl2pPr marL="171450" indent="-171450" defTabSz="800100">
                  <a:lnSpc>
                    <a:spcPct val="90000"/>
                  </a:lnSpc>
                  <a:spcBef>
                    <a:spcPts val="300"/>
                  </a:spcBef>
                  <a:buSzPct val="100000"/>
                  <a:buFont typeface="Arial"/>
                  <a:buChar char="•"/>
                  <a:defRPr>
                    <a:latin typeface="Arial"/>
                    <a:ea typeface="Arial"/>
                    <a:cs typeface="Arial"/>
                    <a:sym typeface="Arial"/>
                  </a:defRPr>
                </a:lvl2pPr>
              </a:lstStyle>
              <a:p>
                <a:r>
                  <a:t>s961B</a:t>
                </a:r>
                <a:endParaRPr sz="2800"/>
              </a:p>
              <a:p>
                <a:pPr lvl="1"/>
                <a:r>
                  <a:t>The best interest duty</a:t>
                </a:r>
              </a:p>
            </p:txBody>
          </p:sp>
        </p:grpSp>
        <p:grpSp>
          <p:nvGrpSpPr>
            <p:cNvPr id="455" name="Group"/>
            <p:cNvGrpSpPr/>
            <p:nvPr/>
          </p:nvGrpSpPr>
          <p:grpSpPr>
            <a:xfrm>
              <a:off x="2261784" y="0"/>
              <a:ext cx="2103986" cy="3315804"/>
              <a:chOff x="0" y="0"/>
              <a:chExt cx="2103985" cy="3315803"/>
            </a:xfrm>
          </p:grpSpPr>
          <p:sp>
            <p:nvSpPr>
              <p:cNvPr id="453" name="Shape"/>
              <p:cNvSpPr/>
              <p:nvPr/>
            </p:nvSpPr>
            <p:spPr>
              <a:xfrm rot="16200000">
                <a:off x="-605910" y="605909"/>
                <a:ext cx="3315804" cy="2103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rgbClr val="706F6F"/>
              </a:solidFill>
              <a:ln w="12700" cap="flat">
                <a:noFill/>
                <a:miter lim="400000"/>
              </a:ln>
              <a:effectLst/>
            </p:spPr>
            <p:txBody>
              <a:bodyPr wrap="square" lIns="45719" tIns="45719" rIns="45719" bIns="45719" numCol="1" anchor="t">
                <a:noAutofit/>
              </a:bodyPr>
              <a:lstStyle/>
              <a:p>
                <a:pPr defTabSz="800100">
                  <a:lnSpc>
                    <a:spcPct val="90000"/>
                  </a:lnSpc>
                  <a:spcBef>
                    <a:spcPts val="400"/>
                  </a:spcBef>
                  <a:defRPr sz="2400"/>
                </a:pPr>
                <a:endParaRPr/>
              </a:p>
            </p:txBody>
          </p:sp>
          <p:sp>
            <p:nvSpPr>
              <p:cNvPr id="454" name="s961G…"/>
              <p:cNvSpPr txBox="1"/>
              <p:nvPr/>
            </p:nvSpPr>
            <p:spPr>
              <a:xfrm>
                <a:off x="0" y="663161"/>
                <a:ext cx="2103986" cy="12348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228600" indent="-228600" defTabSz="1155700">
                  <a:lnSpc>
                    <a:spcPct val="90000"/>
                  </a:lnSpc>
                  <a:spcBef>
                    <a:spcPts val="1000"/>
                  </a:spcBef>
                  <a:buSzPct val="100000"/>
                  <a:buFont typeface="Arial"/>
                  <a:buChar char="•"/>
                  <a:defRPr sz="2600">
                    <a:latin typeface="Arial"/>
                    <a:ea typeface="Arial"/>
                    <a:cs typeface="Arial"/>
                    <a:sym typeface="Arial"/>
                  </a:defRPr>
                </a:lvl1pPr>
                <a:lvl2pPr marL="171450" indent="-171450" defTabSz="800100">
                  <a:lnSpc>
                    <a:spcPct val="90000"/>
                  </a:lnSpc>
                  <a:spcBef>
                    <a:spcPts val="300"/>
                  </a:spcBef>
                  <a:buSzPct val="100000"/>
                  <a:buFont typeface="Arial"/>
                  <a:buChar char="•"/>
                  <a:defRPr>
                    <a:latin typeface="Arial"/>
                    <a:ea typeface="Arial"/>
                    <a:cs typeface="Arial"/>
                    <a:sym typeface="Arial"/>
                  </a:defRPr>
                </a:lvl2pPr>
              </a:lstStyle>
              <a:p>
                <a:r>
                  <a:t>s961G</a:t>
                </a:r>
                <a:endParaRPr sz="2800"/>
              </a:p>
              <a:p>
                <a:pPr lvl="1"/>
                <a:r>
                  <a:t>The appropriate advice requirement</a:t>
                </a:r>
              </a:p>
            </p:txBody>
          </p:sp>
        </p:grpSp>
        <p:grpSp>
          <p:nvGrpSpPr>
            <p:cNvPr id="458" name="Group"/>
            <p:cNvGrpSpPr/>
            <p:nvPr/>
          </p:nvGrpSpPr>
          <p:grpSpPr>
            <a:xfrm>
              <a:off x="4523568" y="0"/>
              <a:ext cx="2103986" cy="3315804"/>
              <a:chOff x="0" y="0"/>
              <a:chExt cx="2103985" cy="3315803"/>
            </a:xfrm>
          </p:grpSpPr>
          <p:sp>
            <p:nvSpPr>
              <p:cNvPr id="456" name="Shape"/>
              <p:cNvSpPr/>
              <p:nvPr/>
            </p:nvSpPr>
            <p:spPr>
              <a:xfrm rot="16200000">
                <a:off x="-605910" y="605909"/>
                <a:ext cx="3315804" cy="2103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rgbClr val="BDE4E2"/>
              </a:solidFill>
              <a:ln w="12700" cap="flat">
                <a:noFill/>
                <a:miter lim="400000"/>
              </a:ln>
              <a:effectLst/>
            </p:spPr>
            <p:txBody>
              <a:bodyPr wrap="square" lIns="45719" tIns="45719" rIns="45719" bIns="45719" numCol="1" anchor="t">
                <a:noAutofit/>
              </a:bodyPr>
              <a:lstStyle/>
              <a:p>
                <a:pPr defTabSz="800100">
                  <a:lnSpc>
                    <a:spcPct val="90000"/>
                  </a:lnSpc>
                  <a:spcBef>
                    <a:spcPts val="400"/>
                  </a:spcBef>
                  <a:defRPr sz="2400"/>
                </a:pPr>
                <a:endParaRPr/>
              </a:p>
            </p:txBody>
          </p:sp>
          <p:sp>
            <p:nvSpPr>
              <p:cNvPr id="457" name="s961H…"/>
              <p:cNvSpPr txBox="1"/>
              <p:nvPr/>
            </p:nvSpPr>
            <p:spPr>
              <a:xfrm>
                <a:off x="0" y="663161"/>
                <a:ext cx="2103986" cy="17164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228600" indent="-228600" defTabSz="1155700">
                  <a:lnSpc>
                    <a:spcPct val="90000"/>
                  </a:lnSpc>
                  <a:spcBef>
                    <a:spcPts val="1000"/>
                  </a:spcBef>
                  <a:buSzPct val="100000"/>
                  <a:buFont typeface="Arial"/>
                  <a:buChar char="•"/>
                  <a:defRPr sz="2600">
                    <a:latin typeface="Arial"/>
                    <a:ea typeface="Arial"/>
                    <a:cs typeface="Arial"/>
                    <a:sym typeface="Arial"/>
                  </a:defRPr>
                </a:lvl1pPr>
                <a:lvl2pPr marL="171450" indent="-171450" defTabSz="800100">
                  <a:lnSpc>
                    <a:spcPct val="90000"/>
                  </a:lnSpc>
                  <a:spcBef>
                    <a:spcPts val="300"/>
                  </a:spcBef>
                  <a:buSzPct val="100000"/>
                  <a:buFont typeface="Arial"/>
                  <a:buChar char="•"/>
                  <a:defRPr>
                    <a:latin typeface="Arial"/>
                    <a:ea typeface="Arial"/>
                    <a:cs typeface="Arial"/>
                    <a:sym typeface="Arial"/>
                  </a:defRPr>
                </a:lvl2pPr>
              </a:lstStyle>
              <a:p>
                <a:r>
                  <a:t>s961H</a:t>
                </a:r>
                <a:endParaRPr sz="2800"/>
              </a:p>
              <a:p>
                <a:pPr lvl="1"/>
                <a:r>
                  <a:t>Warn client if advice is based on incomplete or inaccurate  information</a:t>
                </a:r>
              </a:p>
            </p:txBody>
          </p:sp>
        </p:grpSp>
        <p:grpSp>
          <p:nvGrpSpPr>
            <p:cNvPr id="461" name="Group"/>
            <p:cNvGrpSpPr/>
            <p:nvPr/>
          </p:nvGrpSpPr>
          <p:grpSpPr>
            <a:xfrm>
              <a:off x="6785354" y="0"/>
              <a:ext cx="2103986" cy="3315804"/>
              <a:chOff x="0" y="0"/>
              <a:chExt cx="2103985" cy="3315803"/>
            </a:xfrm>
          </p:grpSpPr>
          <p:sp>
            <p:nvSpPr>
              <p:cNvPr id="459" name="Shape"/>
              <p:cNvSpPr/>
              <p:nvPr/>
            </p:nvSpPr>
            <p:spPr>
              <a:xfrm rot="16200000">
                <a:off x="-605909" y="605909"/>
                <a:ext cx="3315804" cy="21039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rgbClr val="5BBBB7"/>
              </a:solidFill>
              <a:ln w="12700" cap="flat">
                <a:noFill/>
                <a:miter lim="400000"/>
              </a:ln>
              <a:effectLst/>
            </p:spPr>
            <p:txBody>
              <a:bodyPr wrap="square" lIns="45719" tIns="45719" rIns="45719" bIns="45719" numCol="1" anchor="t">
                <a:noAutofit/>
              </a:bodyPr>
              <a:lstStyle/>
              <a:p>
                <a:pPr defTabSz="800100">
                  <a:lnSpc>
                    <a:spcPct val="90000"/>
                  </a:lnSpc>
                  <a:spcBef>
                    <a:spcPts val="400"/>
                  </a:spcBef>
                  <a:defRPr sz="2400"/>
                </a:pPr>
                <a:endParaRPr/>
              </a:p>
            </p:txBody>
          </p:sp>
          <p:sp>
            <p:nvSpPr>
              <p:cNvPr id="460" name="s961J-L…"/>
              <p:cNvSpPr txBox="1"/>
              <p:nvPr/>
            </p:nvSpPr>
            <p:spPr>
              <a:xfrm>
                <a:off x="0" y="663161"/>
                <a:ext cx="2103985" cy="12348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228600" indent="-228600" defTabSz="1155700">
                  <a:lnSpc>
                    <a:spcPct val="90000"/>
                  </a:lnSpc>
                  <a:spcBef>
                    <a:spcPts val="1000"/>
                  </a:spcBef>
                  <a:buSzPct val="100000"/>
                  <a:buFont typeface="Arial"/>
                  <a:buChar char="•"/>
                  <a:defRPr sz="2600">
                    <a:latin typeface="Arial"/>
                    <a:ea typeface="Arial"/>
                    <a:cs typeface="Arial"/>
                    <a:sym typeface="Arial"/>
                  </a:defRPr>
                </a:lvl1pPr>
                <a:lvl2pPr marL="171450" indent="-171450" defTabSz="800100">
                  <a:lnSpc>
                    <a:spcPct val="90000"/>
                  </a:lnSpc>
                  <a:spcBef>
                    <a:spcPts val="300"/>
                  </a:spcBef>
                  <a:buSzPct val="100000"/>
                  <a:buFont typeface="Arial"/>
                  <a:buChar char="•"/>
                  <a:defRPr>
                    <a:latin typeface="Arial"/>
                    <a:ea typeface="Arial"/>
                    <a:cs typeface="Arial"/>
                    <a:sym typeface="Arial"/>
                  </a:defRPr>
                </a:lvl2pPr>
              </a:lstStyle>
              <a:p>
                <a:r>
                  <a:t>s961J-L</a:t>
                </a:r>
                <a:endParaRPr sz="2800"/>
              </a:p>
              <a:p>
                <a:pPr lvl="1"/>
                <a:r>
                  <a:t>The obligation to prioritise the client’s interest</a:t>
                </a:r>
              </a:p>
            </p:txBody>
          </p:sp>
        </p:grpSp>
      </p:grpSp>
      <p:sp>
        <p:nvSpPr>
          <p:cNvPr id="463" name="Title 1"/>
          <p:cNvSpPr txBox="1"/>
          <p:nvPr/>
        </p:nvSpPr>
        <p:spPr>
          <a:xfrm>
            <a:off x="511627" y="-53975"/>
            <a:ext cx="10515601"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4400">
                <a:latin typeface="Arial"/>
                <a:ea typeface="Arial"/>
                <a:cs typeface="Arial"/>
                <a:sym typeface="Arial"/>
              </a:defRPr>
            </a:lvl1pPr>
          </a:lstStyle>
          <a:p>
            <a:r>
              <a:t>Advice obligations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extBox 2"/>
          <p:cNvSpPr txBox="1"/>
          <p:nvPr/>
        </p:nvSpPr>
        <p:spPr>
          <a:xfrm>
            <a:off x="914400" y="1219200"/>
            <a:ext cx="9361714"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Best Interest Duty</a:t>
            </a:r>
          </a:p>
        </p:txBody>
      </p:sp>
      <p:sp>
        <p:nvSpPr>
          <p:cNvPr id="468" name="TextBox 4"/>
          <p:cNvSpPr txBox="1"/>
          <p:nvPr/>
        </p:nvSpPr>
        <p:spPr>
          <a:xfrm>
            <a:off x="914400" y="1549337"/>
            <a:ext cx="9361714"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Arial"/>
                <a:ea typeface="Arial"/>
                <a:cs typeface="Arial"/>
                <a:sym typeface="Arial"/>
              </a:defRPr>
            </a:lvl1pPr>
          </a:lstStyle>
          <a:p>
            <a:r>
              <a:t>(1)  The provider must act in the best interests of the client in relation to the advice.</a:t>
            </a:r>
          </a:p>
        </p:txBody>
      </p:sp>
      <p:sp>
        <p:nvSpPr>
          <p:cNvPr id="469" name="TextBox 5"/>
          <p:cNvSpPr txBox="1"/>
          <p:nvPr/>
        </p:nvSpPr>
        <p:spPr>
          <a:xfrm>
            <a:off x="914400" y="2296047"/>
            <a:ext cx="9361714"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Safe Harbour</a:t>
            </a:r>
          </a:p>
        </p:txBody>
      </p:sp>
      <p:sp>
        <p:nvSpPr>
          <p:cNvPr id="470" name="TextBox 6"/>
          <p:cNvSpPr txBox="1"/>
          <p:nvPr/>
        </p:nvSpPr>
        <p:spPr>
          <a:xfrm>
            <a:off x="914400" y="2665378"/>
            <a:ext cx="10615098" cy="32843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latin typeface="Arial"/>
                <a:ea typeface="Arial"/>
                <a:cs typeface="Arial"/>
                <a:sym typeface="Arial"/>
              </a:defRPr>
            </a:pPr>
            <a:r>
              <a:t>(2)  	The provider satisfies the duty in subsection (1), if the provider proves that the provider has 	done each of the following:</a:t>
            </a:r>
          </a:p>
          <a:p>
            <a:pPr>
              <a:defRPr>
                <a:latin typeface="Arial"/>
                <a:ea typeface="Arial"/>
                <a:cs typeface="Arial"/>
                <a:sym typeface="Arial"/>
              </a:defRPr>
            </a:pPr>
            <a:endParaRPr/>
          </a:p>
          <a:p>
            <a:pPr lvl="1">
              <a:defRPr>
                <a:latin typeface="Arial"/>
                <a:ea typeface="Arial"/>
                <a:cs typeface="Arial"/>
                <a:sym typeface="Arial"/>
              </a:defRPr>
            </a:pPr>
            <a:r>
              <a:t>(a)  identified the objectives, financial situation and needs of the client that were disclosed to 	the provider by the client through instructions;</a:t>
            </a:r>
          </a:p>
          <a:p>
            <a:pPr lvl="1">
              <a:defRPr>
                <a:latin typeface="Arial"/>
                <a:ea typeface="Arial"/>
                <a:cs typeface="Arial"/>
                <a:sym typeface="Arial"/>
              </a:defRPr>
            </a:pPr>
            <a:endParaRPr/>
          </a:p>
          <a:p>
            <a:pPr lvl="1">
              <a:defRPr>
                <a:latin typeface="Arial"/>
                <a:ea typeface="Arial"/>
                <a:cs typeface="Arial"/>
                <a:sym typeface="Arial"/>
              </a:defRPr>
            </a:pPr>
            <a:r>
              <a:t>(b)  identified:</a:t>
            </a:r>
          </a:p>
          <a:p>
            <a:pPr lvl="2">
              <a:defRPr>
                <a:latin typeface="Arial"/>
                <a:ea typeface="Arial"/>
                <a:cs typeface="Arial"/>
                <a:sym typeface="Arial"/>
              </a:defRPr>
            </a:pPr>
            <a:r>
              <a:t>(i)  the subject matter of the advice that has been sought by the client (whether explicitly or implicitly); and</a:t>
            </a:r>
          </a:p>
          <a:p>
            <a:pPr lvl="2">
              <a:defRPr>
                <a:latin typeface="Arial"/>
                <a:ea typeface="Arial"/>
                <a:cs typeface="Arial"/>
                <a:sym typeface="Arial"/>
              </a:defRPr>
            </a:pPr>
            <a:r>
              <a:t>(ii)  the objectives, financial situation and needs of the client that would reasonably be considered as relevant to advice sought on that subject matter (the </a:t>
            </a:r>
            <a:r>
              <a:rPr b="1" i="1"/>
              <a:t>client's relevant circumstances </a:t>
            </a:r>
            <a:r>
              <a:t>);</a:t>
            </a:r>
          </a:p>
        </p:txBody>
      </p:sp>
      <p:sp>
        <p:nvSpPr>
          <p:cNvPr id="471" name="Title 1"/>
          <p:cNvSpPr txBox="1"/>
          <p:nvPr/>
        </p:nvSpPr>
        <p:spPr>
          <a:xfrm>
            <a:off x="511627" y="-53975"/>
            <a:ext cx="10515601"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4400">
                <a:latin typeface="Arial"/>
                <a:ea typeface="Arial"/>
                <a:cs typeface="Arial"/>
                <a:sym typeface="Arial"/>
              </a:defRPr>
            </a:lvl1pPr>
          </a:lstStyle>
          <a:p>
            <a:r>
              <a:t>Best Interest Duty and Safe Harbour</a:t>
            </a:r>
          </a:p>
        </p:txBody>
      </p:sp>
    </p:spTree>
  </p:cSld>
  <p:clrMapOvr>
    <a:masterClrMapping/>
  </p:clrMapOvr>
  <p:transition spd="med"/>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446</TotalTime>
  <Words>2362</Words>
  <Application>Microsoft Office PowerPoint</Application>
  <PresentationFormat>Widescreen</PresentationFormat>
  <Paragraphs>239</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Palatino Linotype</vt:lpstr>
      <vt:lpstr>Custom Design</vt:lpstr>
      <vt:lpstr>PowerPoint Presentation</vt:lpstr>
      <vt:lpstr>PowerPoint Presentation</vt:lpstr>
      <vt:lpstr>PowerPoint Presentation</vt:lpstr>
      <vt:lpstr>PowerPoint Presentation</vt:lpstr>
      <vt:lpstr>PowerPoint Presentation</vt:lpstr>
      <vt:lpstr>Best interest duty</vt:lpstr>
      <vt:lpstr>Best Interest Duty – 2013 to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FASEA Announcements</vt:lpstr>
      <vt:lpstr>PowerPoint Presentation</vt:lpstr>
      <vt:lpstr>FASEA Ethics – fpa proposed changes</vt:lpstr>
      <vt:lpstr>PowerPoint Presentation</vt:lpstr>
      <vt:lpstr>PowerPoint Presentation</vt:lpstr>
      <vt:lpstr>PowerPoint Presentation</vt:lpstr>
      <vt:lpstr>PowerPoint Presentation</vt:lpstr>
      <vt:lpstr>PowerPoint Presentation</vt:lpstr>
      <vt:lpstr>PowerPoint Presentation</vt:lpstr>
      <vt:lpstr>FASEA Education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Vorn</dc:creator>
  <cp:lastModifiedBy>William Christian</cp:lastModifiedBy>
  <cp:revision>18</cp:revision>
  <dcterms:modified xsi:type="dcterms:W3CDTF">2018-07-09T06:35:02Z</dcterms:modified>
</cp:coreProperties>
</file>