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02649"/>
          <c:y val="2.4505699999999998E-2"/>
          <c:w val="0.81537999999999999"/>
          <c:h val="0.82122399999999995"/>
        </c:manualLayout>
      </c:layout>
      <c:areaChart>
        <c:grouping val="standard"/>
        <c:varyColors val="0"/>
        <c:ser>
          <c:idx val="1"/>
          <c:order val="0"/>
          <c:tx>
            <c:strRef>
              <c:f>Sheet1!$C$1</c:f>
              <c:strCache>
                <c:ptCount val="1"/>
                <c:pt idx="0">
                  <c:v># on issue + MFSA</c:v>
                </c:pt>
              </c:strCache>
            </c:strRef>
          </c:tx>
          <c:spPr>
            <a:solidFill>
              <a:srgbClr val="0C3B6C"/>
            </a:solidFill>
            <a:ln w="12700" cap="flat">
              <a:noFill/>
              <a:miter lim="400000"/>
            </a:ln>
            <a:effectLst/>
          </c:spPr>
          <c:cat>
            <c:strRef>
              <c:f>Sheet1!$A$2:$A$196</c:f>
              <c:strCache>
                <c:ptCount val="195"/>
                <c:pt idx="0">
                  <c:v>31-Aug-04</c:v>
                </c:pt>
                <c:pt idx="1">
                  <c:v>30-Sept-04</c:v>
                </c:pt>
                <c:pt idx="2">
                  <c:v>31-Oct-04</c:v>
                </c:pt>
                <c:pt idx="3">
                  <c:v>30-Nov-04</c:v>
                </c:pt>
                <c:pt idx="4">
                  <c:v>31-Dec-04</c:v>
                </c:pt>
                <c:pt idx="5">
                  <c:v>31-Jan-05</c:v>
                </c:pt>
                <c:pt idx="6">
                  <c:v>28-Feb-05</c:v>
                </c:pt>
                <c:pt idx="7">
                  <c:v>31-Mar-05</c:v>
                </c:pt>
                <c:pt idx="8">
                  <c:v>30-Apr-05</c:v>
                </c:pt>
                <c:pt idx="9">
                  <c:v>31-May-05</c:v>
                </c:pt>
                <c:pt idx="10">
                  <c:v>30-Jun-05</c:v>
                </c:pt>
                <c:pt idx="11">
                  <c:v>31-Jul-05</c:v>
                </c:pt>
                <c:pt idx="12">
                  <c:v>31-Aug-05</c:v>
                </c:pt>
                <c:pt idx="13">
                  <c:v>30-Sept-05</c:v>
                </c:pt>
                <c:pt idx="14">
                  <c:v>31-Oct-05</c:v>
                </c:pt>
                <c:pt idx="15">
                  <c:v>30-Nov-05</c:v>
                </c:pt>
                <c:pt idx="16">
                  <c:v>31-Dec-05</c:v>
                </c:pt>
                <c:pt idx="17">
                  <c:v>31-Jan-06</c:v>
                </c:pt>
                <c:pt idx="18">
                  <c:v>28-Feb-06</c:v>
                </c:pt>
                <c:pt idx="19">
                  <c:v>31-Mar-06</c:v>
                </c:pt>
                <c:pt idx="20">
                  <c:v>30-Apr-06</c:v>
                </c:pt>
                <c:pt idx="21">
                  <c:v>31-May-06</c:v>
                </c:pt>
                <c:pt idx="22">
                  <c:v>30-Jun-06</c:v>
                </c:pt>
                <c:pt idx="23">
                  <c:v>31-Jul-06</c:v>
                </c:pt>
                <c:pt idx="24">
                  <c:v>31-Aug-06</c:v>
                </c:pt>
                <c:pt idx="25">
                  <c:v>30-Sept-06</c:v>
                </c:pt>
                <c:pt idx="26">
                  <c:v>31-Oct-06</c:v>
                </c:pt>
                <c:pt idx="27">
                  <c:v>30-Nov-06</c:v>
                </c:pt>
                <c:pt idx="28">
                  <c:v>31-Dec-06</c:v>
                </c:pt>
                <c:pt idx="29">
                  <c:v>31-Jan-07</c:v>
                </c:pt>
                <c:pt idx="30">
                  <c:v>28-Feb-07</c:v>
                </c:pt>
                <c:pt idx="31">
                  <c:v>31-Mar-07</c:v>
                </c:pt>
                <c:pt idx="32">
                  <c:v>30-Apr-07</c:v>
                </c:pt>
                <c:pt idx="33">
                  <c:v>31-May-07</c:v>
                </c:pt>
                <c:pt idx="34">
                  <c:v>29-Jun-07</c:v>
                </c:pt>
                <c:pt idx="35">
                  <c:v>31-Jul-07</c:v>
                </c:pt>
                <c:pt idx="36">
                  <c:v>31-Aug-07</c:v>
                </c:pt>
                <c:pt idx="37">
                  <c:v>28-Sept-07</c:v>
                </c:pt>
                <c:pt idx="38">
                  <c:v>31-Oct-07</c:v>
                </c:pt>
                <c:pt idx="39">
                  <c:v>30-Nov-07</c:v>
                </c:pt>
                <c:pt idx="40">
                  <c:v>31-Dec-07</c:v>
                </c:pt>
                <c:pt idx="41">
                  <c:v>31-Jan-08</c:v>
                </c:pt>
                <c:pt idx="42">
                  <c:v>29-Feb-08</c:v>
                </c:pt>
                <c:pt idx="43">
                  <c:v>31-Mar-08</c:v>
                </c:pt>
                <c:pt idx="44">
                  <c:v>30-Apr-08</c:v>
                </c:pt>
                <c:pt idx="45">
                  <c:v>30-May-08</c:v>
                </c:pt>
                <c:pt idx="46">
                  <c:v>30-Jun-08</c:v>
                </c:pt>
                <c:pt idx="47">
                  <c:v>31-Jul-08</c:v>
                </c:pt>
                <c:pt idx="48">
                  <c:v>29-Aug-08</c:v>
                </c:pt>
                <c:pt idx="49">
                  <c:v>30-Sept-08</c:v>
                </c:pt>
                <c:pt idx="50">
                  <c:v>31-Oct-08</c:v>
                </c:pt>
                <c:pt idx="51">
                  <c:v>28-Nov-08</c:v>
                </c:pt>
                <c:pt idx="52">
                  <c:v>31-Dec-08</c:v>
                </c:pt>
                <c:pt idx="53">
                  <c:v>30-Jan-09</c:v>
                </c:pt>
                <c:pt idx="54">
                  <c:v>27-Feb-09</c:v>
                </c:pt>
                <c:pt idx="55">
                  <c:v>31-Mar-09</c:v>
                </c:pt>
                <c:pt idx="56">
                  <c:v>30-Apr-09</c:v>
                </c:pt>
                <c:pt idx="57">
                  <c:v>29-May-09</c:v>
                </c:pt>
                <c:pt idx="58">
                  <c:v>30-Jun-09</c:v>
                </c:pt>
                <c:pt idx="59">
                  <c:v>31-Jul-09</c:v>
                </c:pt>
                <c:pt idx="60">
                  <c:v>31-Aug-09</c:v>
                </c:pt>
                <c:pt idx="61">
                  <c:v>30-Sept-09</c:v>
                </c:pt>
                <c:pt idx="62">
                  <c:v>30-Oct-09</c:v>
                </c:pt>
                <c:pt idx="63">
                  <c:v>30-Nov-09</c:v>
                </c:pt>
                <c:pt idx="64">
                  <c:v>31-Dec-09</c:v>
                </c:pt>
                <c:pt idx="65">
                  <c:v>29-Jan-10</c:v>
                </c:pt>
                <c:pt idx="66">
                  <c:v>26-Feb-10</c:v>
                </c:pt>
                <c:pt idx="67">
                  <c:v>31-Mar-10</c:v>
                </c:pt>
                <c:pt idx="68">
                  <c:v>30-Apr-10</c:v>
                </c:pt>
                <c:pt idx="69">
                  <c:v>31-May-10</c:v>
                </c:pt>
                <c:pt idx="70">
                  <c:v>30-Jun-10</c:v>
                </c:pt>
                <c:pt idx="71">
                  <c:v>30-Jul-10</c:v>
                </c:pt>
                <c:pt idx="72">
                  <c:v>31-Aug-10</c:v>
                </c:pt>
                <c:pt idx="73">
                  <c:v>30-Sept-10</c:v>
                </c:pt>
                <c:pt idx="74">
                  <c:v>29-Oct-10</c:v>
                </c:pt>
                <c:pt idx="75">
                  <c:v>30-Nov-10</c:v>
                </c:pt>
                <c:pt idx="76">
                  <c:v>31-Dec-10</c:v>
                </c:pt>
                <c:pt idx="77">
                  <c:v>31-Jan-11</c:v>
                </c:pt>
                <c:pt idx="78">
                  <c:v>28-Feb-11</c:v>
                </c:pt>
                <c:pt idx="79">
                  <c:v>31-Mar-11</c:v>
                </c:pt>
                <c:pt idx="80">
                  <c:v>29-Apr-11</c:v>
                </c:pt>
                <c:pt idx="81">
                  <c:v>31-May-11</c:v>
                </c:pt>
                <c:pt idx="82">
                  <c:v>30-Jun-11</c:v>
                </c:pt>
                <c:pt idx="83">
                  <c:v>29-Jul-11</c:v>
                </c:pt>
                <c:pt idx="84">
                  <c:v>31-Aug-11</c:v>
                </c:pt>
                <c:pt idx="85">
                  <c:v>30-Sept-11</c:v>
                </c:pt>
                <c:pt idx="86">
                  <c:v>31-Oct-11</c:v>
                </c:pt>
                <c:pt idx="87">
                  <c:v>30-Nov-11</c:v>
                </c:pt>
                <c:pt idx="88">
                  <c:v>30-Dec-11</c:v>
                </c:pt>
                <c:pt idx="89">
                  <c:v>31-Jan-12</c:v>
                </c:pt>
                <c:pt idx="90">
                  <c:v>29-Feb-12</c:v>
                </c:pt>
                <c:pt idx="91">
                  <c:v>30-Mar-12</c:v>
                </c:pt>
                <c:pt idx="92">
                  <c:v>30-Apr-12</c:v>
                </c:pt>
                <c:pt idx="93">
                  <c:v>31-May-12</c:v>
                </c:pt>
                <c:pt idx="94">
                  <c:v>29-Jun-12</c:v>
                </c:pt>
                <c:pt idx="95">
                  <c:v>31-Jul-12</c:v>
                </c:pt>
                <c:pt idx="96">
                  <c:v>31-Aug-12</c:v>
                </c:pt>
                <c:pt idx="97">
                  <c:v>28-Sept-12</c:v>
                </c:pt>
                <c:pt idx="98">
                  <c:v>31-Oct-12</c:v>
                </c:pt>
                <c:pt idx="99">
                  <c:v>30-Nov-12</c:v>
                </c:pt>
                <c:pt idx="100">
                  <c:v>31-Dec-12</c:v>
                </c:pt>
                <c:pt idx="101">
                  <c:v>31-Jan-13</c:v>
                </c:pt>
                <c:pt idx="102">
                  <c:v>28-Feb-13</c:v>
                </c:pt>
                <c:pt idx="103">
                  <c:v>29-Mar-13</c:v>
                </c:pt>
                <c:pt idx="104">
                  <c:v>30-Apr-13</c:v>
                </c:pt>
                <c:pt idx="105">
                  <c:v>31-May-13</c:v>
                </c:pt>
                <c:pt idx="106">
                  <c:v>28-Jun-13</c:v>
                </c:pt>
                <c:pt idx="107">
                  <c:v>31-Jul-13</c:v>
                </c:pt>
                <c:pt idx="108">
                  <c:v>30-Aug-13</c:v>
                </c:pt>
                <c:pt idx="109">
                  <c:v>30-Sept-13</c:v>
                </c:pt>
                <c:pt idx="110">
                  <c:v>31-Oct-13</c:v>
                </c:pt>
                <c:pt idx="111">
                  <c:v>29-Nov-13</c:v>
                </c:pt>
                <c:pt idx="112">
                  <c:v>31-Dec-13</c:v>
                </c:pt>
                <c:pt idx="113">
                  <c:v>31-Jan-14</c:v>
                </c:pt>
                <c:pt idx="114">
                  <c:v>28-Feb-14</c:v>
                </c:pt>
                <c:pt idx="115">
                  <c:v>31-Mar-14</c:v>
                </c:pt>
                <c:pt idx="116">
                  <c:v>30-Apr-14</c:v>
                </c:pt>
                <c:pt idx="117">
                  <c:v>30-May-14</c:v>
                </c:pt>
                <c:pt idx="118">
                  <c:v>30-Jun-14</c:v>
                </c:pt>
                <c:pt idx="119">
                  <c:v>31-Jul-14</c:v>
                </c:pt>
                <c:pt idx="120">
                  <c:v>29-Aug-14</c:v>
                </c:pt>
                <c:pt idx="121">
                  <c:v>30-Sept-14</c:v>
                </c:pt>
                <c:pt idx="122">
                  <c:v>31-Oct-14</c:v>
                </c:pt>
                <c:pt idx="123">
                  <c:v>28-Nov-14</c:v>
                </c:pt>
                <c:pt idx="124">
                  <c:v>31-Dec-14</c:v>
                </c:pt>
                <c:pt idx="125">
                  <c:v>30-Jan-15</c:v>
                </c:pt>
                <c:pt idx="126">
                  <c:v>27-Feb-15</c:v>
                </c:pt>
                <c:pt idx="127">
                  <c:v>31-Mar-15</c:v>
                </c:pt>
                <c:pt idx="128">
                  <c:v>30-Apr-15</c:v>
                </c:pt>
                <c:pt idx="129">
                  <c:v>29-May-15</c:v>
                </c:pt>
                <c:pt idx="130">
                  <c:v>30-Jun-15</c:v>
                </c:pt>
                <c:pt idx="131">
                  <c:v>31-Jul-15</c:v>
                </c:pt>
                <c:pt idx="132">
                  <c:v>31-Aug-15</c:v>
                </c:pt>
                <c:pt idx="133">
                  <c:v>30-Sept-15</c:v>
                </c:pt>
                <c:pt idx="134">
                  <c:v>30-Oct-15</c:v>
                </c:pt>
                <c:pt idx="135">
                  <c:v>30-Nov-15</c:v>
                </c:pt>
                <c:pt idx="136">
                  <c:v>31-Dec-15</c:v>
                </c:pt>
                <c:pt idx="137">
                  <c:v>29-Jan-16</c:v>
                </c:pt>
                <c:pt idx="138">
                  <c:v>29-Feb-16</c:v>
                </c:pt>
                <c:pt idx="139">
                  <c:v>31-Mar-16</c:v>
                </c:pt>
                <c:pt idx="140">
                  <c:v>29-Apr-16</c:v>
                </c:pt>
                <c:pt idx="141">
                  <c:v>31-May-16</c:v>
                </c:pt>
                <c:pt idx="142">
                  <c:v>30-Jun-16</c:v>
                </c:pt>
                <c:pt idx="143">
                  <c:v>29-Jul-16</c:v>
                </c:pt>
                <c:pt idx="144">
                  <c:v>31-Aug-16</c:v>
                </c:pt>
                <c:pt idx="145">
                  <c:v>30-Sept-16</c:v>
                </c:pt>
                <c:pt idx="146">
                  <c:v>31-Oct-16</c:v>
                </c:pt>
                <c:pt idx="147">
                  <c:v>30-Nov-16</c:v>
                </c:pt>
                <c:pt idx="148">
                  <c:v>30-Dec-16</c:v>
                </c:pt>
                <c:pt idx="149">
                  <c:v>31-Jan-17</c:v>
                </c:pt>
                <c:pt idx="150">
                  <c:v>28-Feb-17</c:v>
                </c:pt>
                <c:pt idx="151">
                  <c:v>31-Mar-17</c:v>
                </c:pt>
                <c:pt idx="152">
                  <c:v>28-Apr-17</c:v>
                </c:pt>
                <c:pt idx="153">
                  <c:v>31-May-17</c:v>
                </c:pt>
                <c:pt idx="154">
                  <c:v>30-Jun-17</c:v>
                </c:pt>
                <c:pt idx="155">
                  <c:v>31-Jul-17</c:v>
                </c:pt>
                <c:pt idx="156">
                  <c:v>31-Aug-17</c:v>
                </c:pt>
                <c:pt idx="157">
                  <c:v>29-Sept-17</c:v>
                </c:pt>
                <c:pt idx="158">
                  <c:v>31-Oct-17</c:v>
                </c:pt>
                <c:pt idx="159">
                  <c:v>30-Nov-17</c:v>
                </c:pt>
                <c:pt idx="160">
                  <c:v>29-Dec-17</c:v>
                </c:pt>
                <c:pt idx="161">
                  <c:v>31-Jan-18</c:v>
                </c:pt>
                <c:pt idx="162">
                  <c:v>28-Feb-18</c:v>
                </c:pt>
                <c:pt idx="163">
                  <c:v>Mar-18</c:v>
                </c:pt>
              </c:strCache>
            </c:strRef>
          </c:cat>
          <c:val>
            <c:numRef>
              <c:f>Sheet1!$C$2:$C$196</c:f>
              <c:numCache>
                <c:formatCode>General</c:formatCode>
                <c:ptCount val="164"/>
                <c:pt idx="0">
                  <c:v>9</c:v>
                </c:pt>
                <c:pt idx="1">
                  <c:v>9</c:v>
                </c:pt>
                <c:pt idx="2">
                  <c:v>9</c:v>
                </c:pt>
                <c:pt idx="3">
                  <c:v>9</c:v>
                </c:pt>
                <c:pt idx="4">
                  <c:v>9</c:v>
                </c:pt>
                <c:pt idx="5">
                  <c:v>9</c:v>
                </c:pt>
                <c:pt idx="6">
                  <c:v>9</c:v>
                </c:pt>
                <c:pt idx="7">
                  <c:v>9</c:v>
                </c:pt>
                <c:pt idx="8">
                  <c:v>9</c:v>
                </c:pt>
                <c:pt idx="9">
                  <c:v>9</c:v>
                </c:pt>
                <c:pt idx="10">
                  <c:v>9</c:v>
                </c:pt>
                <c:pt idx="11">
                  <c:v>9</c:v>
                </c:pt>
                <c:pt idx="12">
                  <c:v>9</c:v>
                </c:pt>
                <c:pt idx="13">
                  <c:v>9</c:v>
                </c:pt>
                <c:pt idx="14">
                  <c:v>9</c:v>
                </c:pt>
                <c:pt idx="15">
                  <c:v>9</c:v>
                </c:pt>
                <c:pt idx="16">
                  <c:v>8</c:v>
                </c:pt>
                <c:pt idx="17">
                  <c:v>8</c:v>
                </c:pt>
                <c:pt idx="18">
                  <c:v>8</c:v>
                </c:pt>
                <c:pt idx="19">
                  <c:v>8</c:v>
                </c:pt>
                <c:pt idx="20">
                  <c:v>8</c:v>
                </c:pt>
                <c:pt idx="21">
                  <c:v>8</c:v>
                </c:pt>
                <c:pt idx="22">
                  <c:v>8</c:v>
                </c:pt>
                <c:pt idx="23">
                  <c:v>8</c:v>
                </c:pt>
                <c:pt idx="24">
                  <c:v>8</c:v>
                </c:pt>
                <c:pt idx="25">
                  <c:v>8</c:v>
                </c:pt>
                <c:pt idx="26">
                  <c:v>8</c:v>
                </c:pt>
                <c:pt idx="27">
                  <c:v>7</c:v>
                </c:pt>
                <c:pt idx="28">
                  <c:v>5</c:v>
                </c:pt>
                <c:pt idx="29">
                  <c:v>5</c:v>
                </c:pt>
                <c:pt idx="30">
                  <c:v>5</c:v>
                </c:pt>
                <c:pt idx="31">
                  <c:v>5</c:v>
                </c:pt>
                <c:pt idx="32">
                  <c:v>5</c:v>
                </c:pt>
                <c:pt idx="33">
                  <c:v>5</c:v>
                </c:pt>
                <c:pt idx="34">
                  <c:v>5</c:v>
                </c:pt>
                <c:pt idx="35">
                  <c:v>5</c:v>
                </c:pt>
                <c:pt idx="36">
                  <c:v>5</c:v>
                </c:pt>
                <c:pt idx="37">
                  <c:v>5</c:v>
                </c:pt>
                <c:pt idx="38">
                  <c:v>13</c:v>
                </c:pt>
                <c:pt idx="39">
                  <c:v>19</c:v>
                </c:pt>
                <c:pt idx="40">
                  <c:v>19</c:v>
                </c:pt>
                <c:pt idx="41">
                  <c:v>19</c:v>
                </c:pt>
                <c:pt idx="42">
                  <c:v>19</c:v>
                </c:pt>
                <c:pt idx="43">
                  <c:v>19</c:v>
                </c:pt>
                <c:pt idx="44">
                  <c:v>19</c:v>
                </c:pt>
                <c:pt idx="45">
                  <c:v>19</c:v>
                </c:pt>
                <c:pt idx="46">
                  <c:v>19</c:v>
                </c:pt>
                <c:pt idx="47">
                  <c:v>19</c:v>
                </c:pt>
                <c:pt idx="48">
                  <c:v>19</c:v>
                </c:pt>
                <c:pt idx="49">
                  <c:v>21</c:v>
                </c:pt>
                <c:pt idx="50">
                  <c:v>21</c:v>
                </c:pt>
                <c:pt idx="51">
                  <c:v>21</c:v>
                </c:pt>
                <c:pt idx="52">
                  <c:v>21</c:v>
                </c:pt>
                <c:pt idx="53">
                  <c:v>21</c:v>
                </c:pt>
                <c:pt idx="54">
                  <c:v>21</c:v>
                </c:pt>
                <c:pt idx="55">
                  <c:v>24</c:v>
                </c:pt>
                <c:pt idx="56">
                  <c:v>24</c:v>
                </c:pt>
                <c:pt idx="57">
                  <c:v>27</c:v>
                </c:pt>
                <c:pt idx="58">
                  <c:v>27</c:v>
                </c:pt>
                <c:pt idx="59">
                  <c:v>30</c:v>
                </c:pt>
                <c:pt idx="60">
                  <c:v>30</c:v>
                </c:pt>
                <c:pt idx="61">
                  <c:v>30</c:v>
                </c:pt>
                <c:pt idx="62">
                  <c:v>30</c:v>
                </c:pt>
                <c:pt idx="63">
                  <c:v>30</c:v>
                </c:pt>
                <c:pt idx="64">
                  <c:v>30</c:v>
                </c:pt>
                <c:pt idx="65">
                  <c:v>30</c:v>
                </c:pt>
                <c:pt idx="66">
                  <c:v>30</c:v>
                </c:pt>
                <c:pt idx="67">
                  <c:v>32</c:v>
                </c:pt>
                <c:pt idx="68">
                  <c:v>36</c:v>
                </c:pt>
                <c:pt idx="69">
                  <c:v>37</c:v>
                </c:pt>
                <c:pt idx="70">
                  <c:v>37</c:v>
                </c:pt>
                <c:pt idx="71">
                  <c:v>37</c:v>
                </c:pt>
                <c:pt idx="72">
                  <c:v>37</c:v>
                </c:pt>
                <c:pt idx="73">
                  <c:v>38</c:v>
                </c:pt>
                <c:pt idx="74">
                  <c:v>39</c:v>
                </c:pt>
                <c:pt idx="75">
                  <c:v>39</c:v>
                </c:pt>
                <c:pt idx="76">
                  <c:v>45</c:v>
                </c:pt>
                <c:pt idx="77">
                  <c:v>45</c:v>
                </c:pt>
                <c:pt idx="78">
                  <c:v>46</c:v>
                </c:pt>
                <c:pt idx="79">
                  <c:v>47</c:v>
                </c:pt>
                <c:pt idx="80">
                  <c:v>50</c:v>
                </c:pt>
                <c:pt idx="81">
                  <c:v>53</c:v>
                </c:pt>
                <c:pt idx="82">
                  <c:v>55</c:v>
                </c:pt>
                <c:pt idx="83">
                  <c:v>57</c:v>
                </c:pt>
                <c:pt idx="84">
                  <c:v>57</c:v>
                </c:pt>
                <c:pt idx="85">
                  <c:v>62</c:v>
                </c:pt>
                <c:pt idx="86">
                  <c:v>62</c:v>
                </c:pt>
                <c:pt idx="87">
                  <c:v>63</c:v>
                </c:pt>
                <c:pt idx="88">
                  <c:v>65</c:v>
                </c:pt>
                <c:pt idx="89">
                  <c:v>66</c:v>
                </c:pt>
                <c:pt idx="90">
                  <c:v>66</c:v>
                </c:pt>
                <c:pt idx="91">
                  <c:v>73</c:v>
                </c:pt>
                <c:pt idx="92">
                  <c:v>74</c:v>
                </c:pt>
                <c:pt idx="93">
                  <c:v>74</c:v>
                </c:pt>
                <c:pt idx="94">
                  <c:v>84</c:v>
                </c:pt>
                <c:pt idx="95">
                  <c:v>82</c:v>
                </c:pt>
                <c:pt idx="96">
                  <c:v>82</c:v>
                </c:pt>
                <c:pt idx="97">
                  <c:v>82</c:v>
                </c:pt>
                <c:pt idx="98">
                  <c:v>89</c:v>
                </c:pt>
                <c:pt idx="99">
                  <c:v>90</c:v>
                </c:pt>
                <c:pt idx="100">
                  <c:v>90</c:v>
                </c:pt>
                <c:pt idx="101">
                  <c:v>90</c:v>
                </c:pt>
                <c:pt idx="102">
                  <c:v>90</c:v>
                </c:pt>
                <c:pt idx="103">
                  <c:v>91</c:v>
                </c:pt>
                <c:pt idx="104">
                  <c:v>91</c:v>
                </c:pt>
                <c:pt idx="105">
                  <c:v>91</c:v>
                </c:pt>
                <c:pt idx="106">
                  <c:v>86</c:v>
                </c:pt>
                <c:pt idx="107">
                  <c:v>88</c:v>
                </c:pt>
                <c:pt idx="108">
                  <c:v>86</c:v>
                </c:pt>
                <c:pt idx="109">
                  <c:v>86</c:v>
                </c:pt>
                <c:pt idx="110">
                  <c:v>90</c:v>
                </c:pt>
                <c:pt idx="111">
                  <c:v>94</c:v>
                </c:pt>
                <c:pt idx="112">
                  <c:v>94</c:v>
                </c:pt>
                <c:pt idx="113">
                  <c:v>95</c:v>
                </c:pt>
                <c:pt idx="114">
                  <c:v>95</c:v>
                </c:pt>
                <c:pt idx="115">
                  <c:v>96</c:v>
                </c:pt>
                <c:pt idx="116">
                  <c:v>96</c:v>
                </c:pt>
                <c:pt idx="117">
                  <c:v>96</c:v>
                </c:pt>
                <c:pt idx="118">
                  <c:v>96</c:v>
                </c:pt>
                <c:pt idx="119">
                  <c:v>96</c:v>
                </c:pt>
                <c:pt idx="120">
                  <c:v>96</c:v>
                </c:pt>
                <c:pt idx="121">
                  <c:v>97</c:v>
                </c:pt>
                <c:pt idx="122">
                  <c:v>98</c:v>
                </c:pt>
                <c:pt idx="123">
                  <c:v>101</c:v>
                </c:pt>
                <c:pt idx="124">
                  <c:v>104</c:v>
                </c:pt>
                <c:pt idx="125">
                  <c:v>104</c:v>
                </c:pt>
                <c:pt idx="126">
                  <c:v>108</c:v>
                </c:pt>
                <c:pt idx="127">
                  <c:v>110</c:v>
                </c:pt>
                <c:pt idx="128">
                  <c:v>111</c:v>
                </c:pt>
                <c:pt idx="129">
                  <c:v>131</c:v>
                </c:pt>
                <c:pt idx="130">
                  <c:v>140</c:v>
                </c:pt>
                <c:pt idx="131">
                  <c:v>141</c:v>
                </c:pt>
                <c:pt idx="132">
                  <c:v>144</c:v>
                </c:pt>
                <c:pt idx="133">
                  <c:v>145</c:v>
                </c:pt>
                <c:pt idx="134">
                  <c:v>145</c:v>
                </c:pt>
                <c:pt idx="135">
                  <c:v>162</c:v>
                </c:pt>
                <c:pt idx="136">
                  <c:v>171</c:v>
                </c:pt>
                <c:pt idx="137">
                  <c:v>171</c:v>
                </c:pt>
                <c:pt idx="138">
                  <c:v>171</c:v>
                </c:pt>
                <c:pt idx="139">
                  <c:v>161</c:v>
                </c:pt>
                <c:pt idx="140">
                  <c:v>163</c:v>
                </c:pt>
                <c:pt idx="141">
                  <c:v>174</c:v>
                </c:pt>
                <c:pt idx="142">
                  <c:v>176</c:v>
                </c:pt>
                <c:pt idx="143">
                  <c:v>178</c:v>
                </c:pt>
                <c:pt idx="144">
                  <c:v>184</c:v>
                </c:pt>
                <c:pt idx="145">
                  <c:v>185</c:v>
                </c:pt>
                <c:pt idx="146">
                  <c:v>199</c:v>
                </c:pt>
                <c:pt idx="147">
                  <c:v>198</c:v>
                </c:pt>
                <c:pt idx="148">
                  <c:v>199</c:v>
                </c:pt>
                <c:pt idx="149">
                  <c:v>202</c:v>
                </c:pt>
                <c:pt idx="150">
                  <c:v>203</c:v>
                </c:pt>
                <c:pt idx="151">
                  <c:v>203</c:v>
                </c:pt>
                <c:pt idx="152">
                  <c:v>205</c:v>
                </c:pt>
                <c:pt idx="153">
                  <c:v>207</c:v>
                </c:pt>
                <c:pt idx="154">
                  <c:v>213</c:v>
                </c:pt>
                <c:pt idx="155">
                  <c:v>213</c:v>
                </c:pt>
                <c:pt idx="156">
                  <c:v>213</c:v>
                </c:pt>
                <c:pt idx="157">
                  <c:v>217</c:v>
                </c:pt>
                <c:pt idx="158">
                  <c:v>217</c:v>
                </c:pt>
                <c:pt idx="159">
                  <c:v>223</c:v>
                </c:pt>
                <c:pt idx="160">
                  <c:v>227</c:v>
                </c:pt>
                <c:pt idx="161">
                  <c:v>227</c:v>
                </c:pt>
                <c:pt idx="162">
                  <c:v>229</c:v>
                </c:pt>
                <c:pt idx="163">
                  <c:v>230</c:v>
                </c:pt>
              </c:numCache>
            </c:numRef>
          </c:val>
          <c:extLst xmlns:c16r2="http://schemas.microsoft.com/office/drawing/2015/06/chart">
            <c:ext xmlns:c16="http://schemas.microsoft.com/office/drawing/2014/chart" uri="{C3380CC4-5D6E-409C-BE32-E72D297353CC}">
              <c16:uniqueId val="{00000000-8FC8-4CC0-AA4C-2F95502ECEA2}"/>
            </c:ext>
          </c:extLst>
        </c:ser>
        <c:dLbls>
          <c:showLegendKey val="0"/>
          <c:showVal val="0"/>
          <c:showCatName val="0"/>
          <c:showSerName val="0"/>
          <c:showPercent val="0"/>
          <c:showBubbleSize val="0"/>
        </c:dLbls>
        <c:axId val="551087584"/>
        <c:axId val="551096992"/>
      </c:areaChart>
      <c:lineChart>
        <c:grouping val="standard"/>
        <c:varyColors val="0"/>
        <c:ser>
          <c:idx val="0"/>
          <c:order val="1"/>
          <c:tx>
            <c:strRef>
              <c:f>Sheet1!$B$1</c:f>
              <c:strCache>
                <c:ptCount val="1"/>
                <c:pt idx="0">
                  <c:v>Market Cap + MFSA</c:v>
                </c:pt>
              </c:strCache>
            </c:strRef>
          </c:tx>
          <c:spPr>
            <a:ln w="19050" cap="flat">
              <a:solidFill>
                <a:srgbClr val="009FDF"/>
              </a:solidFill>
              <a:prstDash val="solid"/>
              <a:miter lim="800000"/>
            </a:ln>
            <a:effectLst/>
          </c:spPr>
          <c:marker>
            <c:symbol val="none"/>
          </c:marker>
          <c:cat>
            <c:strRef>
              <c:f>Sheet1!$A$2:$A$196</c:f>
              <c:strCache>
                <c:ptCount val="195"/>
                <c:pt idx="0">
                  <c:v>31-Aug-04</c:v>
                </c:pt>
                <c:pt idx="1">
                  <c:v>30-Sept-04</c:v>
                </c:pt>
                <c:pt idx="2">
                  <c:v>31-Oct-04</c:v>
                </c:pt>
                <c:pt idx="3">
                  <c:v>30-Nov-04</c:v>
                </c:pt>
                <c:pt idx="4">
                  <c:v>31-Dec-04</c:v>
                </c:pt>
                <c:pt idx="5">
                  <c:v>31-Jan-05</c:v>
                </c:pt>
                <c:pt idx="6">
                  <c:v>28-Feb-05</c:v>
                </c:pt>
                <c:pt idx="7">
                  <c:v>31-Mar-05</c:v>
                </c:pt>
                <c:pt idx="8">
                  <c:v>30-Apr-05</c:v>
                </c:pt>
                <c:pt idx="9">
                  <c:v>31-May-05</c:v>
                </c:pt>
                <c:pt idx="10">
                  <c:v>30-Jun-05</c:v>
                </c:pt>
                <c:pt idx="11">
                  <c:v>31-Jul-05</c:v>
                </c:pt>
                <c:pt idx="12">
                  <c:v>31-Aug-05</c:v>
                </c:pt>
                <c:pt idx="13">
                  <c:v>30-Sept-05</c:v>
                </c:pt>
                <c:pt idx="14">
                  <c:v>31-Oct-05</c:v>
                </c:pt>
                <c:pt idx="15">
                  <c:v>30-Nov-05</c:v>
                </c:pt>
                <c:pt idx="16">
                  <c:v>31-Dec-05</c:v>
                </c:pt>
                <c:pt idx="17">
                  <c:v>31-Jan-06</c:v>
                </c:pt>
                <c:pt idx="18">
                  <c:v>28-Feb-06</c:v>
                </c:pt>
                <c:pt idx="19">
                  <c:v>31-Mar-06</c:v>
                </c:pt>
                <c:pt idx="20">
                  <c:v>30-Apr-06</c:v>
                </c:pt>
                <c:pt idx="21">
                  <c:v>31-May-06</c:v>
                </c:pt>
                <c:pt idx="22">
                  <c:v>30-Jun-06</c:v>
                </c:pt>
                <c:pt idx="23">
                  <c:v>31-Jul-06</c:v>
                </c:pt>
                <c:pt idx="24">
                  <c:v>31-Aug-06</c:v>
                </c:pt>
                <c:pt idx="25">
                  <c:v>30-Sept-06</c:v>
                </c:pt>
                <c:pt idx="26">
                  <c:v>31-Oct-06</c:v>
                </c:pt>
                <c:pt idx="27">
                  <c:v>30-Nov-06</c:v>
                </c:pt>
                <c:pt idx="28">
                  <c:v>31-Dec-06</c:v>
                </c:pt>
                <c:pt idx="29">
                  <c:v>31-Jan-07</c:v>
                </c:pt>
                <c:pt idx="30">
                  <c:v>28-Feb-07</c:v>
                </c:pt>
                <c:pt idx="31">
                  <c:v>31-Mar-07</c:v>
                </c:pt>
                <c:pt idx="32">
                  <c:v>30-Apr-07</c:v>
                </c:pt>
                <c:pt idx="33">
                  <c:v>31-May-07</c:v>
                </c:pt>
                <c:pt idx="34">
                  <c:v>29-Jun-07</c:v>
                </c:pt>
                <c:pt idx="35">
                  <c:v>31-Jul-07</c:v>
                </c:pt>
                <c:pt idx="36">
                  <c:v>31-Aug-07</c:v>
                </c:pt>
                <c:pt idx="37">
                  <c:v>28-Sept-07</c:v>
                </c:pt>
                <c:pt idx="38">
                  <c:v>31-Oct-07</c:v>
                </c:pt>
                <c:pt idx="39">
                  <c:v>30-Nov-07</c:v>
                </c:pt>
                <c:pt idx="40">
                  <c:v>31-Dec-07</c:v>
                </c:pt>
                <c:pt idx="41">
                  <c:v>31-Jan-08</c:v>
                </c:pt>
                <c:pt idx="42">
                  <c:v>29-Feb-08</c:v>
                </c:pt>
                <c:pt idx="43">
                  <c:v>31-Mar-08</c:v>
                </c:pt>
                <c:pt idx="44">
                  <c:v>30-Apr-08</c:v>
                </c:pt>
                <c:pt idx="45">
                  <c:v>30-May-08</c:v>
                </c:pt>
                <c:pt idx="46">
                  <c:v>30-Jun-08</c:v>
                </c:pt>
                <c:pt idx="47">
                  <c:v>31-Jul-08</c:v>
                </c:pt>
                <c:pt idx="48">
                  <c:v>29-Aug-08</c:v>
                </c:pt>
                <c:pt idx="49">
                  <c:v>30-Sept-08</c:v>
                </c:pt>
                <c:pt idx="50">
                  <c:v>31-Oct-08</c:v>
                </c:pt>
                <c:pt idx="51">
                  <c:v>28-Nov-08</c:v>
                </c:pt>
                <c:pt idx="52">
                  <c:v>31-Dec-08</c:v>
                </c:pt>
                <c:pt idx="53">
                  <c:v>30-Jan-09</c:v>
                </c:pt>
                <c:pt idx="54">
                  <c:v>27-Feb-09</c:v>
                </c:pt>
                <c:pt idx="55">
                  <c:v>31-Mar-09</c:v>
                </c:pt>
                <c:pt idx="56">
                  <c:v>30-Apr-09</c:v>
                </c:pt>
                <c:pt idx="57">
                  <c:v>29-May-09</c:v>
                </c:pt>
                <c:pt idx="58">
                  <c:v>30-Jun-09</c:v>
                </c:pt>
                <c:pt idx="59">
                  <c:v>31-Jul-09</c:v>
                </c:pt>
                <c:pt idx="60">
                  <c:v>31-Aug-09</c:v>
                </c:pt>
                <c:pt idx="61">
                  <c:v>30-Sept-09</c:v>
                </c:pt>
                <c:pt idx="62">
                  <c:v>30-Oct-09</c:v>
                </c:pt>
                <c:pt idx="63">
                  <c:v>30-Nov-09</c:v>
                </c:pt>
                <c:pt idx="64">
                  <c:v>31-Dec-09</c:v>
                </c:pt>
                <c:pt idx="65">
                  <c:v>29-Jan-10</c:v>
                </c:pt>
                <c:pt idx="66">
                  <c:v>26-Feb-10</c:v>
                </c:pt>
                <c:pt idx="67">
                  <c:v>31-Mar-10</c:v>
                </c:pt>
                <c:pt idx="68">
                  <c:v>30-Apr-10</c:v>
                </c:pt>
                <c:pt idx="69">
                  <c:v>31-May-10</c:v>
                </c:pt>
                <c:pt idx="70">
                  <c:v>30-Jun-10</c:v>
                </c:pt>
                <c:pt idx="71">
                  <c:v>30-Jul-10</c:v>
                </c:pt>
                <c:pt idx="72">
                  <c:v>31-Aug-10</c:v>
                </c:pt>
                <c:pt idx="73">
                  <c:v>30-Sept-10</c:v>
                </c:pt>
                <c:pt idx="74">
                  <c:v>29-Oct-10</c:v>
                </c:pt>
                <c:pt idx="75">
                  <c:v>30-Nov-10</c:v>
                </c:pt>
                <c:pt idx="76">
                  <c:v>31-Dec-10</c:v>
                </c:pt>
                <c:pt idx="77">
                  <c:v>31-Jan-11</c:v>
                </c:pt>
                <c:pt idx="78">
                  <c:v>28-Feb-11</c:v>
                </c:pt>
                <c:pt idx="79">
                  <c:v>31-Mar-11</c:v>
                </c:pt>
                <c:pt idx="80">
                  <c:v>29-Apr-11</c:v>
                </c:pt>
                <c:pt idx="81">
                  <c:v>31-May-11</c:v>
                </c:pt>
                <c:pt idx="82">
                  <c:v>30-Jun-11</c:v>
                </c:pt>
                <c:pt idx="83">
                  <c:v>29-Jul-11</c:v>
                </c:pt>
                <c:pt idx="84">
                  <c:v>31-Aug-11</c:v>
                </c:pt>
                <c:pt idx="85">
                  <c:v>30-Sept-11</c:v>
                </c:pt>
                <c:pt idx="86">
                  <c:v>31-Oct-11</c:v>
                </c:pt>
                <c:pt idx="87">
                  <c:v>30-Nov-11</c:v>
                </c:pt>
                <c:pt idx="88">
                  <c:v>30-Dec-11</c:v>
                </c:pt>
                <c:pt idx="89">
                  <c:v>31-Jan-12</c:v>
                </c:pt>
                <c:pt idx="90">
                  <c:v>29-Feb-12</c:v>
                </c:pt>
                <c:pt idx="91">
                  <c:v>30-Mar-12</c:v>
                </c:pt>
                <c:pt idx="92">
                  <c:v>30-Apr-12</c:v>
                </c:pt>
                <c:pt idx="93">
                  <c:v>31-May-12</c:v>
                </c:pt>
                <c:pt idx="94">
                  <c:v>29-Jun-12</c:v>
                </c:pt>
                <c:pt idx="95">
                  <c:v>31-Jul-12</c:v>
                </c:pt>
                <c:pt idx="96">
                  <c:v>31-Aug-12</c:v>
                </c:pt>
                <c:pt idx="97">
                  <c:v>28-Sept-12</c:v>
                </c:pt>
                <c:pt idx="98">
                  <c:v>31-Oct-12</c:v>
                </c:pt>
                <c:pt idx="99">
                  <c:v>30-Nov-12</c:v>
                </c:pt>
                <c:pt idx="100">
                  <c:v>31-Dec-12</c:v>
                </c:pt>
                <c:pt idx="101">
                  <c:v>31-Jan-13</c:v>
                </c:pt>
                <c:pt idx="102">
                  <c:v>28-Feb-13</c:v>
                </c:pt>
                <c:pt idx="103">
                  <c:v>29-Mar-13</c:v>
                </c:pt>
                <c:pt idx="104">
                  <c:v>30-Apr-13</c:v>
                </c:pt>
                <c:pt idx="105">
                  <c:v>31-May-13</c:v>
                </c:pt>
                <c:pt idx="106">
                  <c:v>28-Jun-13</c:v>
                </c:pt>
                <c:pt idx="107">
                  <c:v>31-Jul-13</c:v>
                </c:pt>
                <c:pt idx="108">
                  <c:v>30-Aug-13</c:v>
                </c:pt>
                <c:pt idx="109">
                  <c:v>30-Sept-13</c:v>
                </c:pt>
                <c:pt idx="110">
                  <c:v>31-Oct-13</c:v>
                </c:pt>
                <c:pt idx="111">
                  <c:v>29-Nov-13</c:v>
                </c:pt>
                <c:pt idx="112">
                  <c:v>31-Dec-13</c:v>
                </c:pt>
                <c:pt idx="113">
                  <c:v>31-Jan-14</c:v>
                </c:pt>
                <c:pt idx="114">
                  <c:v>28-Feb-14</c:v>
                </c:pt>
                <c:pt idx="115">
                  <c:v>31-Mar-14</c:v>
                </c:pt>
                <c:pt idx="116">
                  <c:v>30-Apr-14</c:v>
                </c:pt>
                <c:pt idx="117">
                  <c:v>30-May-14</c:v>
                </c:pt>
                <c:pt idx="118">
                  <c:v>30-Jun-14</c:v>
                </c:pt>
                <c:pt idx="119">
                  <c:v>31-Jul-14</c:v>
                </c:pt>
                <c:pt idx="120">
                  <c:v>29-Aug-14</c:v>
                </c:pt>
                <c:pt idx="121">
                  <c:v>30-Sept-14</c:v>
                </c:pt>
                <c:pt idx="122">
                  <c:v>31-Oct-14</c:v>
                </c:pt>
                <c:pt idx="123">
                  <c:v>28-Nov-14</c:v>
                </c:pt>
                <c:pt idx="124">
                  <c:v>31-Dec-14</c:v>
                </c:pt>
                <c:pt idx="125">
                  <c:v>30-Jan-15</c:v>
                </c:pt>
                <c:pt idx="126">
                  <c:v>27-Feb-15</c:v>
                </c:pt>
                <c:pt idx="127">
                  <c:v>31-Mar-15</c:v>
                </c:pt>
                <c:pt idx="128">
                  <c:v>30-Apr-15</c:v>
                </c:pt>
                <c:pt idx="129">
                  <c:v>29-May-15</c:v>
                </c:pt>
                <c:pt idx="130">
                  <c:v>30-Jun-15</c:v>
                </c:pt>
                <c:pt idx="131">
                  <c:v>31-Jul-15</c:v>
                </c:pt>
                <c:pt idx="132">
                  <c:v>31-Aug-15</c:v>
                </c:pt>
                <c:pt idx="133">
                  <c:v>30-Sept-15</c:v>
                </c:pt>
                <c:pt idx="134">
                  <c:v>30-Oct-15</c:v>
                </c:pt>
                <c:pt idx="135">
                  <c:v>30-Nov-15</c:v>
                </c:pt>
                <c:pt idx="136">
                  <c:v>31-Dec-15</c:v>
                </c:pt>
                <c:pt idx="137">
                  <c:v>29-Jan-16</c:v>
                </c:pt>
                <c:pt idx="138">
                  <c:v>29-Feb-16</c:v>
                </c:pt>
                <c:pt idx="139">
                  <c:v>31-Mar-16</c:v>
                </c:pt>
                <c:pt idx="140">
                  <c:v>29-Apr-16</c:v>
                </c:pt>
                <c:pt idx="141">
                  <c:v>31-May-16</c:v>
                </c:pt>
                <c:pt idx="142">
                  <c:v>30-Jun-16</c:v>
                </c:pt>
                <c:pt idx="143">
                  <c:v>29-Jul-16</c:v>
                </c:pt>
                <c:pt idx="144">
                  <c:v>31-Aug-16</c:v>
                </c:pt>
                <c:pt idx="145">
                  <c:v>30-Sept-16</c:v>
                </c:pt>
                <c:pt idx="146">
                  <c:v>31-Oct-16</c:v>
                </c:pt>
                <c:pt idx="147">
                  <c:v>30-Nov-16</c:v>
                </c:pt>
                <c:pt idx="148">
                  <c:v>30-Dec-16</c:v>
                </c:pt>
                <c:pt idx="149">
                  <c:v>31-Jan-17</c:v>
                </c:pt>
                <c:pt idx="150">
                  <c:v>28-Feb-17</c:v>
                </c:pt>
                <c:pt idx="151">
                  <c:v>31-Mar-17</c:v>
                </c:pt>
                <c:pt idx="152">
                  <c:v>28-Apr-17</c:v>
                </c:pt>
                <c:pt idx="153">
                  <c:v>31-May-17</c:v>
                </c:pt>
                <c:pt idx="154">
                  <c:v>30-Jun-17</c:v>
                </c:pt>
                <c:pt idx="155">
                  <c:v>31-Jul-17</c:v>
                </c:pt>
                <c:pt idx="156">
                  <c:v>31-Aug-17</c:v>
                </c:pt>
                <c:pt idx="157">
                  <c:v>29-Sept-17</c:v>
                </c:pt>
                <c:pt idx="158">
                  <c:v>31-Oct-17</c:v>
                </c:pt>
                <c:pt idx="159">
                  <c:v>30-Nov-17</c:v>
                </c:pt>
                <c:pt idx="160">
                  <c:v>29-Dec-17</c:v>
                </c:pt>
                <c:pt idx="161">
                  <c:v>31-Jan-18</c:v>
                </c:pt>
                <c:pt idx="162">
                  <c:v>28-Feb-18</c:v>
                </c:pt>
                <c:pt idx="163">
                  <c:v>Mar-18</c:v>
                </c:pt>
              </c:strCache>
            </c:strRef>
          </c:cat>
          <c:val>
            <c:numRef>
              <c:f>Sheet1!$B$2:$B$196</c:f>
              <c:numCache>
                <c:formatCode>General</c:formatCode>
                <c:ptCount val="164"/>
                <c:pt idx="0">
                  <c:v>664572178</c:v>
                </c:pt>
                <c:pt idx="1">
                  <c:v>636092083</c:v>
                </c:pt>
                <c:pt idx="2">
                  <c:v>712386902</c:v>
                </c:pt>
                <c:pt idx="3">
                  <c:v>574939298</c:v>
                </c:pt>
                <c:pt idx="4">
                  <c:v>706575963</c:v>
                </c:pt>
                <c:pt idx="5">
                  <c:v>786449221</c:v>
                </c:pt>
                <c:pt idx="6">
                  <c:v>790043757</c:v>
                </c:pt>
                <c:pt idx="7">
                  <c:v>725191142</c:v>
                </c:pt>
                <c:pt idx="8">
                  <c:v>715915878</c:v>
                </c:pt>
                <c:pt idx="9">
                  <c:v>752020403</c:v>
                </c:pt>
                <c:pt idx="10">
                  <c:v>702186631</c:v>
                </c:pt>
                <c:pt idx="11">
                  <c:v>716057122</c:v>
                </c:pt>
                <c:pt idx="12">
                  <c:v>735911146</c:v>
                </c:pt>
                <c:pt idx="13">
                  <c:v>776337858</c:v>
                </c:pt>
                <c:pt idx="14">
                  <c:v>757169705</c:v>
                </c:pt>
                <c:pt idx="15">
                  <c:v>810843107</c:v>
                </c:pt>
                <c:pt idx="16">
                  <c:v>828668899</c:v>
                </c:pt>
                <c:pt idx="17">
                  <c:v>864793030</c:v>
                </c:pt>
                <c:pt idx="18">
                  <c:v>877349940</c:v>
                </c:pt>
                <c:pt idx="19">
                  <c:v>919386073</c:v>
                </c:pt>
                <c:pt idx="20">
                  <c:v>946102815</c:v>
                </c:pt>
                <c:pt idx="21">
                  <c:v>930322193</c:v>
                </c:pt>
                <c:pt idx="22">
                  <c:v>954816434</c:v>
                </c:pt>
                <c:pt idx="23">
                  <c:v>962846301</c:v>
                </c:pt>
                <c:pt idx="24">
                  <c:v>964723113</c:v>
                </c:pt>
                <c:pt idx="25">
                  <c:v>1017323340</c:v>
                </c:pt>
                <c:pt idx="26">
                  <c:v>1079945851</c:v>
                </c:pt>
                <c:pt idx="27">
                  <c:v>1119093415</c:v>
                </c:pt>
                <c:pt idx="28">
                  <c:v>1138851627</c:v>
                </c:pt>
                <c:pt idx="29">
                  <c:v>1072557621</c:v>
                </c:pt>
                <c:pt idx="30">
                  <c:v>1102999935</c:v>
                </c:pt>
                <c:pt idx="31">
                  <c:v>1117866036</c:v>
                </c:pt>
                <c:pt idx="32">
                  <c:v>1160172232</c:v>
                </c:pt>
                <c:pt idx="33">
                  <c:v>1188042707</c:v>
                </c:pt>
                <c:pt idx="34">
                  <c:v>1153421616.3699999</c:v>
                </c:pt>
                <c:pt idx="35">
                  <c:v>1142265088</c:v>
                </c:pt>
                <c:pt idx="36">
                  <c:v>1263511067.6300001</c:v>
                </c:pt>
                <c:pt idx="37">
                  <c:v>1348223382.51</c:v>
                </c:pt>
                <c:pt idx="38">
                  <c:v>1405243191.76</c:v>
                </c:pt>
                <c:pt idx="39">
                  <c:v>1423818665.76</c:v>
                </c:pt>
                <c:pt idx="40">
                  <c:v>1494482575.3800001</c:v>
                </c:pt>
                <c:pt idx="41">
                  <c:v>1533948134.3599999</c:v>
                </c:pt>
                <c:pt idx="42">
                  <c:v>1628209741.3199999</c:v>
                </c:pt>
                <c:pt idx="43">
                  <c:v>1660698096.075</c:v>
                </c:pt>
                <c:pt idx="44">
                  <c:v>1665505890.1900001</c:v>
                </c:pt>
                <c:pt idx="45">
                  <c:v>1776002214.1199999</c:v>
                </c:pt>
                <c:pt idx="46">
                  <c:v>1767238527.6300001</c:v>
                </c:pt>
                <c:pt idx="47">
                  <c:v>1416770744.8399999</c:v>
                </c:pt>
                <c:pt idx="48">
                  <c:v>1518804392.9400001</c:v>
                </c:pt>
                <c:pt idx="49">
                  <c:v>1544626247.53</c:v>
                </c:pt>
                <c:pt idx="50">
                  <c:v>1537867641.7609999</c:v>
                </c:pt>
                <c:pt idx="51">
                  <c:v>1571639910.55</c:v>
                </c:pt>
                <c:pt idx="52">
                  <c:v>1546850716.5700099</c:v>
                </c:pt>
                <c:pt idx="53">
                  <c:v>1733110896.3299999</c:v>
                </c:pt>
                <c:pt idx="54">
                  <c:v>1225116059.1500001</c:v>
                </c:pt>
                <c:pt idx="55">
                  <c:v>1311742952.8099999</c:v>
                </c:pt>
                <c:pt idx="56">
                  <c:v>1460809968.52</c:v>
                </c:pt>
                <c:pt idx="57">
                  <c:v>1657982416.9200001</c:v>
                </c:pt>
                <c:pt idx="58">
                  <c:v>1858901944.05</c:v>
                </c:pt>
                <c:pt idx="59">
                  <c:v>2209292982.4000001</c:v>
                </c:pt>
                <c:pt idx="60">
                  <c:v>2554053577.3899999</c:v>
                </c:pt>
                <c:pt idx="61">
                  <c:v>2825516892.1700001</c:v>
                </c:pt>
                <c:pt idx="62">
                  <c:v>2831614864.3400002</c:v>
                </c:pt>
                <c:pt idx="63">
                  <c:v>2916502994.6500001</c:v>
                </c:pt>
                <c:pt idx="64">
                  <c:v>3078549924.48</c:v>
                </c:pt>
                <c:pt idx="65">
                  <c:v>2931404797.8299999</c:v>
                </c:pt>
                <c:pt idx="66">
                  <c:v>3076715646.7600002</c:v>
                </c:pt>
                <c:pt idx="67">
                  <c:v>3281159577.8600001</c:v>
                </c:pt>
                <c:pt idx="68">
                  <c:v>3417398831.8899999</c:v>
                </c:pt>
                <c:pt idx="69">
                  <c:v>3269508727.0799999</c:v>
                </c:pt>
                <c:pt idx="70">
                  <c:v>3494796093.8800001</c:v>
                </c:pt>
                <c:pt idx="71">
                  <c:v>3740895484.3099999</c:v>
                </c:pt>
                <c:pt idx="72">
                  <c:v>3750475539.2600002</c:v>
                </c:pt>
                <c:pt idx="73">
                  <c:v>3939915491.8000002</c:v>
                </c:pt>
                <c:pt idx="74">
                  <c:v>4099048273.04</c:v>
                </c:pt>
                <c:pt idx="75">
                  <c:v>4155141918.75</c:v>
                </c:pt>
                <c:pt idx="76">
                  <c:v>4478060394.6400003</c:v>
                </c:pt>
                <c:pt idx="77">
                  <c:v>5252643904.4099998</c:v>
                </c:pt>
                <c:pt idx="78">
                  <c:v>5176388617.2799997</c:v>
                </c:pt>
                <c:pt idx="79">
                  <c:v>5346865280.6899996</c:v>
                </c:pt>
                <c:pt idx="80">
                  <c:v>5452726275.1999998</c:v>
                </c:pt>
                <c:pt idx="81">
                  <c:v>5433162764.0699997</c:v>
                </c:pt>
                <c:pt idx="82">
                  <c:v>5360976796.6899796</c:v>
                </c:pt>
                <c:pt idx="83">
                  <c:v>5234502987.7200003</c:v>
                </c:pt>
                <c:pt idx="84">
                  <c:v>5193444270</c:v>
                </c:pt>
                <c:pt idx="85">
                  <c:v>4948067741.0100002</c:v>
                </c:pt>
                <c:pt idx="86">
                  <c:v>5275059911.3500004</c:v>
                </c:pt>
                <c:pt idx="87">
                  <c:v>5095228528.8100004</c:v>
                </c:pt>
                <c:pt idx="88">
                  <c:v>4906274841.6099997</c:v>
                </c:pt>
                <c:pt idx="89">
                  <c:v>5113072630.46</c:v>
                </c:pt>
                <c:pt idx="90">
                  <c:v>5226985859.1599998</c:v>
                </c:pt>
                <c:pt idx="91">
                  <c:v>5419547104.8900003</c:v>
                </c:pt>
                <c:pt idx="92">
                  <c:v>5475513710.9099998</c:v>
                </c:pt>
                <c:pt idx="93">
                  <c:v>5857758922.1300001</c:v>
                </c:pt>
                <c:pt idx="94">
                  <c:v>5163168813.71</c:v>
                </c:pt>
                <c:pt idx="95">
                  <c:v>5370878854.0299997</c:v>
                </c:pt>
                <c:pt idx="96">
                  <c:v>5484847344.1199999</c:v>
                </c:pt>
                <c:pt idx="97">
                  <c:v>5734919647.7049999</c:v>
                </c:pt>
                <c:pt idx="98">
                  <c:v>6141933996.1800003</c:v>
                </c:pt>
                <c:pt idx="99">
                  <c:v>6245107081.335</c:v>
                </c:pt>
                <c:pt idx="100">
                  <c:v>6495515862.6999998</c:v>
                </c:pt>
                <c:pt idx="101">
                  <c:v>6858199552.1999998</c:v>
                </c:pt>
                <c:pt idx="102">
                  <c:v>7175139784.2599897</c:v>
                </c:pt>
                <c:pt idx="103">
                  <c:v>7196416179.0600004</c:v>
                </c:pt>
                <c:pt idx="104">
                  <c:v>7492538067.2799997</c:v>
                </c:pt>
                <c:pt idx="105">
                  <c:v>7703855019.3149996</c:v>
                </c:pt>
                <c:pt idx="106">
                  <c:v>7728860267.3950005</c:v>
                </c:pt>
                <c:pt idx="107">
                  <c:v>8400303734.0900002</c:v>
                </c:pt>
                <c:pt idx="108">
                  <c:v>8841303466.7150002</c:v>
                </c:pt>
                <c:pt idx="109">
                  <c:v>8967956625.0799999</c:v>
                </c:pt>
                <c:pt idx="110">
                  <c:v>9445066991.7150002</c:v>
                </c:pt>
                <c:pt idx="111">
                  <c:v>9747796942.3500004</c:v>
                </c:pt>
                <c:pt idx="112">
                  <c:v>10025068971.709999</c:v>
                </c:pt>
                <c:pt idx="113">
                  <c:v>9950770415.1200008</c:v>
                </c:pt>
                <c:pt idx="114">
                  <c:v>10562840004.924999</c:v>
                </c:pt>
                <c:pt idx="115">
                  <c:v>10702400540.375</c:v>
                </c:pt>
                <c:pt idx="116">
                  <c:v>11128176192.200001</c:v>
                </c:pt>
                <c:pt idx="117">
                  <c:v>11544236912.125</c:v>
                </c:pt>
                <c:pt idx="118">
                  <c:v>11765507191.485001</c:v>
                </c:pt>
                <c:pt idx="119">
                  <c:v>12394913077.115</c:v>
                </c:pt>
                <c:pt idx="120">
                  <c:v>12723495709.719999</c:v>
                </c:pt>
                <c:pt idx="121">
                  <c:v>12974270897.135</c:v>
                </c:pt>
                <c:pt idx="122">
                  <c:v>13577421498.43</c:v>
                </c:pt>
                <c:pt idx="123">
                  <c:v>14184014660.33</c:v>
                </c:pt>
                <c:pt idx="124">
                  <c:v>15012602187.275</c:v>
                </c:pt>
                <c:pt idx="125">
                  <c:v>15925059403.695</c:v>
                </c:pt>
                <c:pt idx="126">
                  <c:v>16980444308.643999</c:v>
                </c:pt>
                <c:pt idx="127">
                  <c:v>17781602574.805</c:v>
                </c:pt>
                <c:pt idx="128">
                  <c:v>17986274313.07</c:v>
                </c:pt>
                <c:pt idx="129">
                  <c:v>18765449974.912998</c:v>
                </c:pt>
                <c:pt idx="130">
                  <c:v>18476092670.646999</c:v>
                </c:pt>
                <c:pt idx="131">
                  <c:v>19873438554.216999</c:v>
                </c:pt>
                <c:pt idx="132">
                  <c:v>19248031281.696999</c:v>
                </c:pt>
                <c:pt idx="133">
                  <c:v>19329588843.027</c:v>
                </c:pt>
                <c:pt idx="134">
                  <c:v>20668509765.977001</c:v>
                </c:pt>
                <c:pt idx="135">
                  <c:v>20963399353.98</c:v>
                </c:pt>
                <c:pt idx="136">
                  <c:v>21350907027.705002</c:v>
                </c:pt>
                <c:pt idx="137">
                  <c:v>20426278901.099998</c:v>
                </c:pt>
                <c:pt idx="138">
                  <c:v>20614456155.997002</c:v>
                </c:pt>
                <c:pt idx="139">
                  <c:v>21334751135.52</c:v>
                </c:pt>
                <c:pt idx="140">
                  <c:v>21850946971.275002</c:v>
                </c:pt>
                <c:pt idx="141">
                  <c:v>23215682214.93</c:v>
                </c:pt>
                <c:pt idx="142">
                  <c:v>22464287275.285</c:v>
                </c:pt>
                <c:pt idx="143">
                  <c:v>23358656489.465</c:v>
                </c:pt>
                <c:pt idx="144">
                  <c:v>23598555542.669998</c:v>
                </c:pt>
                <c:pt idx="145">
                  <c:v>24108028364.189999</c:v>
                </c:pt>
                <c:pt idx="146">
                  <c:v>24058774921.259998</c:v>
                </c:pt>
                <c:pt idx="147">
                  <c:v>24684203779.900002</c:v>
                </c:pt>
                <c:pt idx="148">
                  <c:v>25752638860.145</c:v>
                </c:pt>
                <c:pt idx="149">
                  <c:v>25234498959.040001</c:v>
                </c:pt>
                <c:pt idx="150">
                  <c:v>26142306641.419998</c:v>
                </c:pt>
                <c:pt idx="151">
                  <c:v>27403254267.5</c:v>
                </c:pt>
                <c:pt idx="152">
                  <c:v>28304072275.375</c:v>
                </c:pt>
                <c:pt idx="153">
                  <c:v>29071094573.855</c:v>
                </c:pt>
                <c:pt idx="154">
                  <c:v>29478106940.970001</c:v>
                </c:pt>
                <c:pt idx="155">
                  <c:v>30068084729.900002</c:v>
                </c:pt>
                <c:pt idx="156">
                  <c:v>30910358500.389999</c:v>
                </c:pt>
                <c:pt idx="157">
                  <c:v>31986687799.889999</c:v>
                </c:pt>
                <c:pt idx="158">
                  <c:v>33484332478.834999</c:v>
                </c:pt>
                <c:pt idx="159">
                  <c:v>35502314882.029999</c:v>
                </c:pt>
                <c:pt idx="160">
                  <c:v>35961235083.400002</c:v>
                </c:pt>
                <c:pt idx="161">
                  <c:v>36551852975.650002</c:v>
                </c:pt>
                <c:pt idx="162">
                  <c:v>36890577693.18</c:v>
                </c:pt>
                <c:pt idx="163">
                  <c:v>36602621844.290398</c:v>
                </c:pt>
              </c:numCache>
            </c:numRef>
          </c:val>
          <c:smooth val="0"/>
          <c:extLst xmlns:c16r2="http://schemas.microsoft.com/office/drawing/2015/06/chart">
            <c:ext xmlns:c16="http://schemas.microsoft.com/office/drawing/2014/chart" uri="{C3380CC4-5D6E-409C-BE32-E72D297353CC}">
              <c16:uniqueId val="{00000001-8FC8-4CC0-AA4C-2F95502ECEA2}"/>
            </c:ext>
          </c:extLst>
        </c:ser>
        <c:dLbls>
          <c:showLegendKey val="0"/>
          <c:showVal val="0"/>
          <c:showCatName val="0"/>
          <c:showSerName val="0"/>
          <c:showPercent val="0"/>
          <c:showBubbleSize val="0"/>
        </c:dLbls>
        <c:marker val="1"/>
        <c:smooth val="0"/>
        <c:axId val="551088368"/>
        <c:axId val="551085232"/>
      </c:lineChart>
      <c:catAx>
        <c:axId val="551087584"/>
        <c:scaling>
          <c:orientation val="minMax"/>
        </c:scaling>
        <c:delete val="0"/>
        <c:axPos val="b"/>
        <c:numFmt formatCode="General" sourceLinked="0"/>
        <c:majorTickMark val="out"/>
        <c:minorTickMark val="none"/>
        <c:tickLblPos val="low"/>
        <c:spPr>
          <a:ln w="12700" cap="flat">
            <a:solidFill>
              <a:srgbClr val="888888"/>
            </a:solidFill>
            <a:prstDash val="solid"/>
            <a:miter lim="800000"/>
          </a:ln>
        </c:spPr>
        <c:txPr>
          <a:bodyPr rot="-5400000"/>
          <a:lstStyle/>
          <a:p>
            <a:pPr>
              <a:defRPr sz="700" b="0" i="0" u="none" strike="noStrike">
                <a:solidFill>
                  <a:srgbClr val="9E9E9E"/>
                </a:solidFill>
                <a:latin typeface="Segoe UI"/>
              </a:defRPr>
            </a:pPr>
            <a:endParaRPr lang="en-US"/>
          </a:p>
        </c:txPr>
        <c:crossAx val="551096992"/>
        <c:crosses val="autoZero"/>
        <c:auto val="1"/>
        <c:lblAlgn val="ctr"/>
        <c:lblOffset val="100"/>
        <c:noMultiLvlLbl val="1"/>
      </c:catAx>
      <c:valAx>
        <c:axId val="551096992"/>
        <c:scaling>
          <c:orientation val="minMax"/>
          <c:max val="230"/>
          <c:min val="20"/>
        </c:scaling>
        <c:delete val="0"/>
        <c:axPos val="l"/>
        <c:title>
          <c:tx>
            <c:rich>
              <a:bodyPr rot="-5400000"/>
              <a:lstStyle/>
              <a:p>
                <a:pPr>
                  <a:defRPr sz="900" b="1" i="0" u="none" strike="noStrike">
                    <a:solidFill>
                      <a:srgbClr val="5C315E"/>
                    </a:solidFill>
                    <a:latin typeface="Segoe UI"/>
                  </a:defRPr>
                </a:pPr>
                <a:r>
                  <a:rPr lang="en-US" sz="900" b="1" i="0" u="none" strike="noStrike">
                    <a:solidFill>
                      <a:srgbClr val="5C315E"/>
                    </a:solidFill>
                    <a:latin typeface="Segoe UI"/>
                  </a:rPr>
                  <a:t>Number ETP Listed</a:t>
                </a:r>
              </a:p>
            </c:rich>
          </c:tx>
          <c:overlay val="1"/>
        </c:title>
        <c:numFmt formatCode="&quot; &quot;#,##0&quot; &quot;;&quot;-&quot;#,##0&quot; &quot;;&quot; '-&quot;??&quot; &quot;" sourceLinked="0"/>
        <c:majorTickMark val="out"/>
        <c:minorTickMark val="none"/>
        <c:tickLblPos val="nextTo"/>
        <c:spPr>
          <a:ln w="12700" cap="flat">
            <a:solidFill>
              <a:srgbClr val="888888"/>
            </a:solidFill>
            <a:prstDash val="solid"/>
            <a:miter lim="800000"/>
          </a:ln>
        </c:spPr>
        <c:txPr>
          <a:bodyPr rot="0"/>
          <a:lstStyle/>
          <a:p>
            <a:pPr>
              <a:defRPr sz="700" b="0" i="0" u="none" strike="noStrike">
                <a:solidFill>
                  <a:srgbClr val="9E9E9E"/>
                </a:solidFill>
                <a:latin typeface="Segoe UI"/>
              </a:defRPr>
            </a:pPr>
            <a:endParaRPr lang="en-US"/>
          </a:p>
        </c:txPr>
        <c:crossAx val="551087584"/>
        <c:crosses val="autoZero"/>
        <c:crossBetween val="between"/>
        <c:majorUnit val="52.5"/>
        <c:minorUnit val="26.25"/>
      </c:valAx>
      <c:catAx>
        <c:axId val="551088368"/>
        <c:scaling>
          <c:orientation val="minMax"/>
        </c:scaling>
        <c:delete val="0"/>
        <c:axPos val="b"/>
        <c:numFmt formatCode="General" sourceLinked="1"/>
        <c:majorTickMark val="out"/>
        <c:minorTickMark val="none"/>
        <c:tickLblPos val="none"/>
        <c:spPr>
          <a:ln w="12700" cap="flat">
            <a:noFill/>
            <a:prstDash val="solid"/>
            <a:miter lim="800000"/>
          </a:ln>
        </c:spPr>
        <c:crossAx val="551085232"/>
        <c:crosses val="autoZero"/>
        <c:auto val="1"/>
        <c:lblAlgn val="ctr"/>
        <c:lblOffset val="100"/>
        <c:noMultiLvlLbl val="1"/>
      </c:catAx>
      <c:valAx>
        <c:axId val="551085232"/>
        <c:scaling>
          <c:orientation val="minMax"/>
          <c:max val="37000000000"/>
        </c:scaling>
        <c:delete val="0"/>
        <c:axPos val="r"/>
        <c:title>
          <c:tx>
            <c:rich>
              <a:bodyPr rot="-5400000"/>
              <a:lstStyle/>
              <a:p>
                <a:pPr>
                  <a:defRPr sz="900" b="1" i="0" u="none" strike="noStrike">
                    <a:solidFill>
                      <a:srgbClr val="FC6984"/>
                    </a:solidFill>
                    <a:latin typeface="Segoe UI"/>
                  </a:defRPr>
                </a:pPr>
                <a:r>
                  <a:rPr lang="en-US" sz="900" b="1" i="0" u="none" strike="noStrike">
                    <a:solidFill>
                      <a:srgbClr val="FC6984"/>
                    </a:solidFill>
                    <a:latin typeface="Segoe UI"/>
                  </a:rPr>
                  <a:t>Market Capitalisation, billions</a:t>
                </a:r>
              </a:p>
            </c:rich>
          </c:tx>
          <c:overlay val="1"/>
        </c:title>
        <c:numFmt formatCode="#,##0,,," sourceLinked="0"/>
        <c:majorTickMark val="out"/>
        <c:minorTickMark val="none"/>
        <c:tickLblPos val="nextTo"/>
        <c:spPr>
          <a:ln w="12700" cap="flat">
            <a:solidFill>
              <a:srgbClr val="888888"/>
            </a:solidFill>
            <a:prstDash val="solid"/>
            <a:miter lim="800000"/>
          </a:ln>
        </c:spPr>
        <c:txPr>
          <a:bodyPr rot="0"/>
          <a:lstStyle/>
          <a:p>
            <a:pPr>
              <a:defRPr sz="700" b="0" i="0" u="none" strike="noStrike">
                <a:solidFill>
                  <a:srgbClr val="9E9E9E"/>
                </a:solidFill>
                <a:latin typeface="Segoe UI"/>
              </a:defRPr>
            </a:pPr>
            <a:endParaRPr lang="en-US"/>
          </a:p>
        </c:txPr>
        <c:crossAx val="551088368"/>
        <c:crosses val="max"/>
        <c:crossBetween val="between"/>
        <c:majorUnit val="9250000000"/>
        <c:minorUnit val="46250000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EA66508A-7EE5-49A8-BE4C-DB74B202D941}" type="datetimeFigureOut">
              <a:rPr lang="en-AU" smtClean="0"/>
              <a:t>9/07/2018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C7D0B2-8820-4420-B3BA-09E10CFFAB8A}" type="slidenum">
              <a:rPr lang="en-AU" smtClean="0"/>
              <a:t>‹#›</a:t>
            </a:fld>
            <a:endParaRPr lang="en-AU"/>
          </a:p>
        </p:txBody>
      </p:sp>
    </p:spTree>
    <p:extLst>
      <p:ext uri="{BB962C8B-B14F-4D97-AF65-F5344CB8AC3E}">
        <p14:creationId xmlns:p14="http://schemas.microsoft.com/office/powerpoint/2010/main" val="1342973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A66508A-7EE5-49A8-BE4C-DB74B202D941}" type="datetimeFigureOut">
              <a:rPr lang="en-AU" smtClean="0"/>
              <a:t>9/07/2018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C7D0B2-8820-4420-B3BA-09E10CFFAB8A}" type="slidenum">
              <a:rPr lang="en-AU" smtClean="0"/>
              <a:t>‹#›</a:t>
            </a:fld>
            <a:endParaRPr lang="en-AU"/>
          </a:p>
        </p:txBody>
      </p:sp>
    </p:spTree>
    <p:extLst>
      <p:ext uri="{BB962C8B-B14F-4D97-AF65-F5344CB8AC3E}">
        <p14:creationId xmlns:p14="http://schemas.microsoft.com/office/powerpoint/2010/main" val="4004246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A66508A-7EE5-49A8-BE4C-DB74B202D941}" type="datetimeFigureOut">
              <a:rPr lang="en-AU" smtClean="0"/>
              <a:t>9/07/2018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C7D0B2-8820-4420-B3BA-09E10CFFAB8A}" type="slidenum">
              <a:rPr lang="en-AU" smtClean="0"/>
              <a:t>‹#›</a:t>
            </a:fld>
            <a:endParaRPr lang="en-AU"/>
          </a:p>
        </p:txBody>
      </p:sp>
    </p:spTree>
    <p:extLst>
      <p:ext uri="{BB962C8B-B14F-4D97-AF65-F5344CB8AC3E}">
        <p14:creationId xmlns:p14="http://schemas.microsoft.com/office/powerpoint/2010/main" val="2046072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ver">
    <p:spTree>
      <p:nvGrpSpPr>
        <p:cNvPr id="1" name=""/>
        <p:cNvGrpSpPr/>
        <p:nvPr/>
      </p:nvGrpSpPr>
      <p:grpSpPr>
        <a:xfrm>
          <a:off x="0" y="0"/>
          <a:ext cx="0" cy="0"/>
          <a:chOff x="0" y="0"/>
          <a:chExt cx="0" cy="0"/>
        </a:xfrm>
      </p:grpSpPr>
      <p:grpSp>
        <p:nvGrpSpPr>
          <p:cNvPr id="241" name="Group 37"/>
          <p:cNvGrpSpPr/>
          <p:nvPr/>
        </p:nvGrpSpPr>
        <p:grpSpPr>
          <a:xfrm>
            <a:off x="0" y="-3"/>
            <a:ext cx="12192000" cy="6858001"/>
            <a:chOff x="0" y="-1"/>
            <a:chExt cx="12192000" cy="6857999"/>
          </a:xfrm>
        </p:grpSpPr>
        <p:grpSp>
          <p:nvGrpSpPr>
            <p:cNvPr id="239" name="Group 22"/>
            <p:cNvGrpSpPr/>
            <p:nvPr/>
          </p:nvGrpSpPr>
          <p:grpSpPr>
            <a:xfrm>
              <a:off x="0" y="5705999"/>
              <a:ext cx="12192000" cy="1152000"/>
              <a:chOff x="0" y="0"/>
              <a:chExt cx="12192000" cy="1151999"/>
            </a:xfrm>
          </p:grpSpPr>
          <p:sp>
            <p:nvSpPr>
              <p:cNvPr id="224" name="Rectangle 18"/>
              <p:cNvSpPr/>
              <p:nvPr/>
            </p:nvSpPr>
            <p:spPr>
              <a:xfrm>
                <a:off x="0" y="-1"/>
                <a:ext cx="12192000" cy="115200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a:ea typeface="Segoe UI"/>
                    <a:cs typeface="Segoe UI"/>
                    <a:sym typeface="Segoe UI"/>
                  </a:defRPr>
                </a:pPr>
                <a:endParaRPr/>
              </a:p>
            </p:txBody>
          </p:sp>
          <p:grpSp>
            <p:nvGrpSpPr>
              <p:cNvPr id="238" name="Group 4"/>
              <p:cNvGrpSpPr/>
              <p:nvPr/>
            </p:nvGrpSpPr>
            <p:grpSpPr>
              <a:xfrm>
                <a:off x="5260211" y="360451"/>
                <a:ext cx="1671577" cy="431097"/>
                <a:chOff x="0" y="0"/>
                <a:chExt cx="1671576" cy="431095"/>
              </a:xfrm>
            </p:grpSpPr>
            <p:grpSp>
              <p:nvGrpSpPr>
                <p:cNvPr id="234" name="Group 5"/>
                <p:cNvGrpSpPr/>
                <p:nvPr/>
              </p:nvGrpSpPr>
              <p:grpSpPr>
                <a:xfrm>
                  <a:off x="449083" y="121724"/>
                  <a:ext cx="1222494" cy="157105"/>
                  <a:chOff x="0" y="0"/>
                  <a:chExt cx="1222492" cy="157104"/>
                </a:xfrm>
              </p:grpSpPr>
              <p:sp>
                <p:nvSpPr>
                  <p:cNvPr id="225" name="Freeform 5"/>
                  <p:cNvSpPr/>
                  <p:nvPr/>
                </p:nvSpPr>
                <p:spPr>
                  <a:xfrm>
                    <a:off x="-1" y="2005"/>
                    <a:ext cx="120671" cy="152761"/>
                  </a:xfrm>
                  <a:custGeom>
                    <a:avLst/>
                    <a:gdLst/>
                    <a:ahLst/>
                    <a:cxnLst>
                      <a:cxn ang="0">
                        <a:pos x="wd2" y="hd2"/>
                      </a:cxn>
                      <a:cxn ang="5400000">
                        <a:pos x="wd2" y="hd2"/>
                      </a:cxn>
                      <a:cxn ang="10800000">
                        <a:pos x="wd2" y="hd2"/>
                      </a:cxn>
                      <a:cxn ang="16200000">
                        <a:pos x="wd2" y="hd2"/>
                      </a:cxn>
                    </a:cxnLst>
                    <a:rect l="0" t="0" r="r" b="b"/>
                    <a:pathLst>
                      <a:path w="21600" h="21600" extrusionOk="0">
                        <a:moveTo>
                          <a:pt x="8371" y="10657"/>
                        </a:moveTo>
                        <a:cubicBezTo>
                          <a:pt x="8836" y="10698"/>
                          <a:pt x="9611" y="10657"/>
                          <a:pt x="10335" y="10657"/>
                        </a:cubicBezTo>
                        <a:cubicBezTo>
                          <a:pt x="14262" y="10657"/>
                          <a:pt x="17053" y="8820"/>
                          <a:pt x="17053" y="5676"/>
                        </a:cubicBezTo>
                        <a:cubicBezTo>
                          <a:pt x="17053" y="1960"/>
                          <a:pt x="13849" y="980"/>
                          <a:pt x="9922" y="980"/>
                        </a:cubicBezTo>
                        <a:cubicBezTo>
                          <a:pt x="8578" y="980"/>
                          <a:pt x="8423" y="1143"/>
                          <a:pt x="8423" y="2205"/>
                        </a:cubicBezTo>
                        <a:lnTo>
                          <a:pt x="8371" y="10657"/>
                        </a:lnTo>
                        <a:close/>
                        <a:moveTo>
                          <a:pt x="11730" y="20620"/>
                        </a:moveTo>
                        <a:cubicBezTo>
                          <a:pt x="11730" y="21600"/>
                          <a:pt x="11730" y="21600"/>
                          <a:pt x="11730" y="21600"/>
                        </a:cubicBezTo>
                        <a:cubicBezTo>
                          <a:pt x="10748" y="21600"/>
                          <a:pt x="9198" y="21559"/>
                          <a:pt x="5994" y="21559"/>
                        </a:cubicBezTo>
                        <a:cubicBezTo>
                          <a:pt x="2532" y="21559"/>
                          <a:pt x="1137" y="21600"/>
                          <a:pt x="0" y="21600"/>
                        </a:cubicBezTo>
                        <a:cubicBezTo>
                          <a:pt x="0" y="20620"/>
                          <a:pt x="0" y="20620"/>
                          <a:pt x="0" y="20620"/>
                        </a:cubicBezTo>
                        <a:cubicBezTo>
                          <a:pt x="3256" y="20579"/>
                          <a:pt x="3256" y="20579"/>
                          <a:pt x="3256" y="20579"/>
                        </a:cubicBezTo>
                        <a:cubicBezTo>
                          <a:pt x="3359" y="18946"/>
                          <a:pt x="3411" y="18578"/>
                          <a:pt x="3411" y="14659"/>
                        </a:cubicBezTo>
                        <a:cubicBezTo>
                          <a:pt x="3411" y="4369"/>
                          <a:pt x="3411" y="3267"/>
                          <a:pt x="3256" y="1266"/>
                        </a:cubicBezTo>
                        <a:cubicBezTo>
                          <a:pt x="0" y="1143"/>
                          <a:pt x="0" y="1143"/>
                          <a:pt x="0" y="1143"/>
                        </a:cubicBezTo>
                        <a:cubicBezTo>
                          <a:pt x="0" y="163"/>
                          <a:pt x="0" y="163"/>
                          <a:pt x="0" y="163"/>
                        </a:cubicBezTo>
                        <a:cubicBezTo>
                          <a:pt x="1189" y="204"/>
                          <a:pt x="2739" y="245"/>
                          <a:pt x="4496" y="245"/>
                        </a:cubicBezTo>
                        <a:cubicBezTo>
                          <a:pt x="5167" y="245"/>
                          <a:pt x="7079" y="163"/>
                          <a:pt x="8940" y="122"/>
                        </a:cubicBezTo>
                        <a:cubicBezTo>
                          <a:pt x="10852" y="82"/>
                          <a:pt x="12660" y="0"/>
                          <a:pt x="13280" y="0"/>
                        </a:cubicBezTo>
                        <a:cubicBezTo>
                          <a:pt x="18706" y="0"/>
                          <a:pt x="21600" y="2327"/>
                          <a:pt x="21600" y="5553"/>
                        </a:cubicBezTo>
                        <a:cubicBezTo>
                          <a:pt x="21600" y="9840"/>
                          <a:pt x="17724" y="11555"/>
                          <a:pt x="10748" y="11555"/>
                        </a:cubicBezTo>
                        <a:cubicBezTo>
                          <a:pt x="9715" y="11555"/>
                          <a:pt x="8940" y="11515"/>
                          <a:pt x="8371" y="11474"/>
                        </a:cubicBezTo>
                        <a:cubicBezTo>
                          <a:pt x="8371" y="17966"/>
                          <a:pt x="8371" y="18701"/>
                          <a:pt x="8423" y="20579"/>
                        </a:cubicBezTo>
                        <a:lnTo>
                          <a:pt x="11730" y="20620"/>
                        </a:lnTo>
                        <a:close/>
                      </a:path>
                    </a:pathLst>
                  </a:custGeom>
                  <a:solidFill>
                    <a:srgbClr val="522762"/>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226" name="Freeform 6"/>
                  <p:cNvSpPr/>
                  <p:nvPr/>
                </p:nvSpPr>
                <p:spPr>
                  <a:xfrm>
                    <a:off x="127126" y="3342"/>
                    <a:ext cx="131368" cy="151423"/>
                  </a:xfrm>
                  <a:custGeom>
                    <a:avLst/>
                    <a:gdLst/>
                    <a:ahLst/>
                    <a:cxnLst>
                      <a:cxn ang="0">
                        <a:pos x="wd2" y="hd2"/>
                      </a:cxn>
                      <a:cxn ang="5400000">
                        <a:pos x="wd2" y="hd2"/>
                      </a:cxn>
                      <a:cxn ang="10800000">
                        <a:pos x="wd2" y="hd2"/>
                      </a:cxn>
                      <a:cxn ang="16200000">
                        <a:pos x="wd2" y="hd2"/>
                      </a:cxn>
                    </a:cxnLst>
                    <a:rect l="0" t="0" r="r" b="b"/>
                    <a:pathLst>
                      <a:path w="21600" h="21600" extrusionOk="0">
                        <a:moveTo>
                          <a:pt x="21126" y="21559"/>
                        </a:moveTo>
                        <a:cubicBezTo>
                          <a:pt x="10800" y="21559"/>
                          <a:pt x="10800" y="21559"/>
                          <a:pt x="10800" y="21559"/>
                        </a:cubicBezTo>
                        <a:cubicBezTo>
                          <a:pt x="8621" y="21559"/>
                          <a:pt x="1658" y="21600"/>
                          <a:pt x="0" y="21600"/>
                        </a:cubicBezTo>
                        <a:cubicBezTo>
                          <a:pt x="0" y="20613"/>
                          <a:pt x="0" y="20613"/>
                          <a:pt x="0" y="20613"/>
                        </a:cubicBezTo>
                        <a:cubicBezTo>
                          <a:pt x="2889" y="20571"/>
                          <a:pt x="2889" y="20571"/>
                          <a:pt x="2889" y="20571"/>
                        </a:cubicBezTo>
                        <a:cubicBezTo>
                          <a:pt x="2937" y="18926"/>
                          <a:pt x="2984" y="18555"/>
                          <a:pt x="2984" y="14606"/>
                        </a:cubicBezTo>
                        <a:cubicBezTo>
                          <a:pt x="2984" y="4238"/>
                          <a:pt x="2984" y="3127"/>
                          <a:pt x="2889" y="1111"/>
                        </a:cubicBezTo>
                        <a:cubicBezTo>
                          <a:pt x="0" y="987"/>
                          <a:pt x="0" y="987"/>
                          <a:pt x="0" y="987"/>
                        </a:cubicBezTo>
                        <a:cubicBezTo>
                          <a:pt x="0" y="0"/>
                          <a:pt x="0" y="0"/>
                          <a:pt x="0" y="0"/>
                        </a:cubicBezTo>
                        <a:cubicBezTo>
                          <a:pt x="1989" y="41"/>
                          <a:pt x="3932" y="123"/>
                          <a:pt x="7816" y="123"/>
                        </a:cubicBezTo>
                        <a:cubicBezTo>
                          <a:pt x="9521" y="123"/>
                          <a:pt x="18853" y="0"/>
                          <a:pt x="20416" y="0"/>
                        </a:cubicBezTo>
                        <a:cubicBezTo>
                          <a:pt x="20416" y="4608"/>
                          <a:pt x="20416" y="4608"/>
                          <a:pt x="20416" y="4608"/>
                        </a:cubicBezTo>
                        <a:cubicBezTo>
                          <a:pt x="18711" y="4608"/>
                          <a:pt x="18711" y="4608"/>
                          <a:pt x="18711" y="4608"/>
                        </a:cubicBezTo>
                        <a:cubicBezTo>
                          <a:pt x="18568" y="2345"/>
                          <a:pt x="18474" y="1646"/>
                          <a:pt x="17621" y="1234"/>
                        </a:cubicBezTo>
                        <a:cubicBezTo>
                          <a:pt x="16721" y="864"/>
                          <a:pt x="14258" y="864"/>
                          <a:pt x="13311" y="864"/>
                        </a:cubicBezTo>
                        <a:cubicBezTo>
                          <a:pt x="7579" y="864"/>
                          <a:pt x="7579" y="864"/>
                          <a:pt x="7579" y="864"/>
                        </a:cubicBezTo>
                        <a:cubicBezTo>
                          <a:pt x="7579" y="9833"/>
                          <a:pt x="7579" y="9833"/>
                          <a:pt x="7579" y="9833"/>
                        </a:cubicBezTo>
                        <a:cubicBezTo>
                          <a:pt x="10089" y="9833"/>
                          <a:pt x="12505" y="9751"/>
                          <a:pt x="12884" y="9586"/>
                        </a:cubicBezTo>
                        <a:cubicBezTo>
                          <a:pt x="13453" y="9339"/>
                          <a:pt x="13737" y="8434"/>
                          <a:pt x="13832" y="6007"/>
                        </a:cubicBezTo>
                        <a:cubicBezTo>
                          <a:pt x="15395" y="6007"/>
                          <a:pt x="15395" y="6007"/>
                          <a:pt x="15395" y="6007"/>
                        </a:cubicBezTo>
                        <a:cubicBezTo>
                          <a:pt x="15347" y="7118"/>
                          <a:pt x="15253" y="8311"/>
                          <a:pt x="15253" y="9545"/>
                        </a:cubicBezTo>
                        <a:cubicBezTo>
                          <a:pt x="15253" y="11109"/>
                          <a:pt x="15395" y="12466"/>
                          <a:pt x="15395" y="14400"/>
                        </a:cubicBezTo>
                        <a:cubicBezTo>
                          <a:pt x="13784" y="14400"/>
                          <a:pt x="13784" y="14400"/>
                          <a:pt x="13784" y="14400"/>
                        </a:cubicBezTo>
                        <a:cubicBezTo>
                          <a:pt x="13547" y="11808"/>
                          <a:pt x="13595" y="11232"/>
                          <a:pt x="13074" y="10903"/>
                        </a:cubicBezTo>
                        <a:cubicBezTo>
                          <a:pt x="12647" y="10615"/>
                          <a:pt x="8668" y="10615"/>
                          <a:pt x="7579" y="10615"/>
                        </a:cubicBezTo>
                        <a:cubicBezTo>
                          <a:pt x="7579" y="12178"/>
                          <a:pt x="7579" y="18309"/>
                          <a:pt x="7626" y="19296"/>
                        </a:cubicBezTo>
                        <a:cubicBezTo>
                          <a:pt x="7768" y="20489"/>
                          <a:pt x="7958" y="20695"/>
                          <a:pt x="11132" y="20695"/>
                        </a:cubicBezTo>
                        <a:cubicBezTo>
                          <a:pt x="18379" y="20695"/>
                          <a:pt x="18379" y="20695"/>
                          <a:pt x="18379" y="20695"/>
                        </a:cubicBezTo>
                        <a:cubicBezTo>
                          <a:pt x="20084" y="15963"/>
                          <a:pt x="20084" y="15963"/>
                          <a:pt x="20084" y="15963"/>
                        </a:cubicBezTo>
                        <a:cubicBezTo>
                          <a:pt x="21600" y="15963"/>
                          <a:pt x="21600" y="15963"/>
                          <a:pt x="21600" y="15963"/>
                        </a:cubicBezTo>
                        <a:lnTo>
                          <a:pt x="21126" y="21559"/>
                        </a:lnTo>
                        <a:close/>
                      </a:path>
                    </a:pathLst>
                  </a:custGeom>
                  <a:solidFill>
                    <a:srgbClr val="522762"/>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227" name="Freeform 7"/>
                  <p:cNvSpPr/>
                  <p:nvPr/>
                </p:nvSpPr>
                <p:spPr>
                  <a:xfrm>
                    <a:off x="267544" y="2339"/>
                    <a:ext cx="138721" cy="152426"/>
                  </a:xfrm>
                  <a:custGeom>
                    <a:avLst/>
                    <a:gdLst/>
                    <a:ahLst/>
                    <a:cxnLst>
                      <a:cxn ang="0">
                        <a:pos x="wd2" y="hd2"/>
                      </a:cxn>
                      <a:cxn ang="5400000">
                        <a:pos x="wd2" y="hd2"/>
                      </a:cxn>
                      <a:cxn ang="10800000">
                        <a:pos x="wd2" y="hd2"/>
                      </a:cxn>
                      <a:cxn ang="16200000">
                        <a:pos x="wd2" y="hd2"/>
                      </a:cxn>
                    </a:cxnLst>
                    <a:rect l="0" t="0" r="r" b="b"/>
                    <a:pathLst>
                      <a:path w="21600" h="21600" extrusionOk="0">
                        <a:moveTo>
                          <a:pt x="10149" y="10268"/>
                        </a:moveTo>
                        <a:cubicBezTo>
                          <a:pt x="13023" y="10268"/>
                          <a:pt x="14011" y="7568"/>
                          <a:pt x="14011" y="5482"/>
                        </a:cubicBezTo>
                        <a:cubicBezTo>
                          <a:pt x="14011" y="3355"/>
                          <a:pt x="12619" y="941"/>
                          <a:pt x="8577" y="941"/>
                        </a:cubicBezTo>
                        <a:cubicBezTo>
                          <a:pt x="7185" y="941"/>
                          <a:pt x="7005" y="1023"/>
                          <a:pt x="7005" y="2945"/>
                        </a:cubicBezTo>
                        <a:cubicBezTo>
                          <a:pt x="7005" y="10268"/>
                          <a:pt x="7005" y="10268"/>
                          <a:pt x="7005" y="10268"/>
                        </a:cubicBezTo>
                        <a:lnTo>
                          <a:pt x="10149" y="10268"/>
                        </a:lnTo>
                        <a:close/>
                        <a:moveTo>
                          <a:pt x="9835" y="20618"/>
                        </a:moveTo>
                        <a:cubicBezTo>
                          <a:pt x="9835" y="21600"/>
                          <a:pt x="9835" y="21600"/>
                          <a:pt x="9835" y="21600"/>
                        </a:cubicBezTo>
                        <a:cubicBezTo>
                          <a:pt x="8936" y="21600"/>
                          <a:pt x="7634" y="21559"/>
                          <a:pt x="4940" y="21559"/>
                        </a:cubicBezTo>
                        <a:cubicBezTo>
                          <a:pt x="2245" y="21559"/>
                          <a:pt x="943" y="21600"/>
                          <a:pt x="0" y="21600"/>
                        </a:cubicBezTo>
                        <a:cubicBezTo>
                          <a:pt x="0" y="20618"/>
                          <a:pt x="0" y="20618"/>
                          <a:pt x="0" y="20618"/>
                        </a:cubicBezTo>
                        <a:cubicBezTo>
                          <a:pt x="2560" y="20577"/>
                          <a:pt x="2560" y="20577"/>
                          <a:pt x="2560" y="20577"/>
                        </a:cubicBezTo>
                        <a:cubicBezTo>
                          <a:pt x="2649" y="18941"/>
                          <a:pt x="2649" y="18573"/>
                          <a:pt x="2649" y="14645"/>
                        </a:cubicBezTo>
                        <a:cubicBezTo>
                          <a:pt x="2649" y="4336"/>
                          <a:pt x="2649" y="3232"/>
                          <a:pt x="2560" y="1227"/>
                        </a:cubicBezTo>
                        <a:cubicBezTo>
                          <a:pt x="0" y="1105"/>
                          <a:pt x="0" y="1105"/>
                          <a:pt x="0" y="1105"/>
                        </a:cubicBezTo>
                        <a:cubicBezTo>
                          <a:pt x="0" y="123"/>
                          <a:pt x="0" y="123"/>
                          <a:pt x="0" y="123"/>
                        </a:cubicBezTo>
                        <a:cubicBezTo>
                          <a:pt x="1033" y="164"/>
                          <a:pt x="2425" y="205"/>
                          <a:pt x="3817" y="205"/>
                        </a:cubicBezTo>
                        <a:cubicBezTo>
                          <a:pt x="4356" y="205"/>
                          <a:pt x="5928" y="123"/>
                          <a:pt x="7454" y="82"/>
                        </a:cubicBezTo>
                        <a:cubicBezTo>
                          <a:pt x="8936" y="41"/>
                          <a:pt x="10508" y="0"/>
                          <a:pt x="11002" y="0"/>
                        </a:cubicBezTo>
                        <a:cubicBezTo>
                          <a:pt x="15717" y="0"/>
                          <a:pt x="17963" y="2455"/>
                          <a:pt x="17963" y="5277"/>
                        </a:cubicBezTo>
                        <a:cubicBezTo>
                          <a:pt x="17963" y="8877"/>
                          <a:pt x="14056" y="10555"/>
                          <a:pt x="13562" y="10800"/>
                        </a:cubicBezTo>
                        <a:cubicBezTo>
                          <a:pt x="13337" y="10923"/>
                          <a:pt x="13158" y="10882"/>
                          <a:pt x="13158" y="11005"/>
                        </a:cubicBezTo>
                        <a:cubicBezTo>
                          <a:pt x="13158" y="11086"/>
                          <a:pt x="15538" y="14400"/>
                          <a:pt x="17873" y="17632"/>
                        </a:cubicBezTo>
                        <a:cubicBezTo>
                          <a:pt x="19849" y="20250"/>
                          <a:pt x="20073" y="20536"/>
                          <a:pt x="21600" y="20618"/>
                        </a:cubicBezTo>
                        <a:cubicBezTo>
                          <a:pt x="21600" y="21559"/>
                          <a:pt x="21600" y="21559"/>
                          <a:pt x="21600" y="21559"/>
                        </a:cubicBezTo>
                        <a:cubicBezTo>
                          <a:pt x="18906" y="21559"/>
                          <a:pt x="17020" y="21559"/>
                          <a:pt x="15897" y="21600"/>
                        </a:cubicBezTo>
                        <a:cubicBezTo>
                          <a:pt x="13831" y="19432"/>
                          <a:pt x="11451" y="15873"/>
                          <a:pt x="9071" y="12355"/>
                        </a:cubicBezTo>
                        <a:cubicBezTo>
                          <a:pt x="8442" y="11373"/>
                          <a:pt x="8218" y="11209"/>
                          <a:pt x="7005" y="11250"/>
                        </a:cubicBezTo>
                        <a:cubicBezTo>
                          <a:pt x="7005" y="17918"/>
                          <a:pt x="7005" y="18655"/>
                          <a:pt x="7095" y="20577"/>
                        </a:cubicBezTo>
                        <a:lnTo>
                          <a:pt x="9835" y="20618"/>
                        </a:lnTo>
                        <a:close/>
                      </a:path>
                    </a:pathLst>
                  </a:custGeom>
                  <a:solidFill>
                    <a:srgbClr val="522762"/>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228" name="Freeform 8"/>
                  <p:cNvSpPr/>
                  <p:nvPr/>
                </p:nvSpPr>
                <p:spPr>
                  <a:xfrm>
                    <a:off x="415315" y="3342"/>
                    <a:ext cx="131702" cy="151423"/>
                  </a:xfrm>
                  <a:custGeom>
                    <a:avLst/>
                    <a:gdLst/>
                    <a:ahLst/>
                    <a:cxnLst>
                      <a:cxn ang="0">
                        <a:pos x="wd2" y="hd2"/>
                      </a:cxn>
                      <a:cxn ang="5400000">
                        <a:pos x="wd2" y="hd2"/>
                      </a:cxn>
                      <a:cxn ang="10800000">
                        <a:pos x="wd2" y="hd2"/>
                      </a:cxn>
                      <a:cxn ang="16200000">
                        <a:pos x="wd2" y="hd2"/>
                      </a:cxn>
                    </a:cxnLst>
                    <a:rect l="0" t="0" r="r" b="b"/>
                    <a:pathLst>
                      <a:path w="21600" h="21600" extrusionOk="0">
                        <a:moveTo>
                          <a:pt x="21127" y="21559"/>
                        </a:moveTo>
                        <a:cubicBezTo>
                          <a:pt x="10824" y="21559"/>
                          <a:pt x="10824" y="21559"/>
                          <a:pt x="10824" y="21559"/>
                        </a:cubicBezTo>
                        <a:cubicBezTo>
                          <a:pt x="8649" y="21559"/>
                          <a:pt x="1654" y="21600"/>
                          <a:pt x="0" y="21600"/>
                        </a:cubicBezTo>
                        <a:cubicBezTo>
                          <a:pt x="0" y="20613"/>
                          <a:pt x="0" y="20613"/>
                          <a:pt x="0" y="20613"/>
                        </a:cubicBezTo>
                        <a:cubicBezTo>
                          <a:pt x="2883" y="20571"/>
                          <a:pt x="2883" y="20571"/>
                          <a:pt x="2883" y="20571"/>
                        </a:cubicBezTo>
                        <a:cubicBezTo>
                          <a:pt x="2978" y="18926"/>
                          <a:pt x="3025" y="18555"/>
                          <a:pt x="3025" y="14606"/>
                        </a:cubicBezTo>
                        <a:cubicBezTo>
                          <a:pt x="3025" y="4238"/>
                          <a:pt x="3025" y="3127"/>
                          <a:pt x="2883" y="1111"/>
                        </a:cubicBezTo>
                        <a:cubicBezTo>
                          <a:pt x="0" y="987"/>
                          <a:pt x="0" y="987"/>
                          <a:pt x="0" y="987"/>
                        </a:cubicBezTo>
                        <a:cubicBezTo>
                          <a:pt x="0" y="0"/>
                          <a:pt x="0" y="0"/>
                          <a:pt x="0" y="0"/>
                        </a:cubicBezTo>
                        <a:cubicBezTo>
                          <a:pt x="2032" y="41"/>
                          <a:pt x="3970" y="123"/>
                          <a:pt x="7846" y="123"/>
                        </a:cubicBezTo>
                        <a:cubicBezTo>
                          <a:pt x="9547" y="123"/>
                          <a:pt x="18859" y="0"/>
                          <a:pt x="20418" y="0"/>
                        </a:cubicBezTo>
                        <a:cubicBezTo>
                          <a:pt x="20418" y="4608"/>
                          <a:pt x="20418" y="4608"/>
                          <a:pt x="20418" y="4608"/>
                        </a:cubicBezTo>
                        <a:cubicBezTo>
                          <a:pt x="18717" y="4608"/>
                          <a:pt x="18717" y="4608"/>
                          <a:pt x="18717" y="4608"/>
                        </a:cubicBezTo>
                        <a:cubicBezTo>
                          <a:pt x="18528" y="2345"/>
                          <a:pt x="18481" y="1646"/>
                          <a:pt x="17630" y="1234"/>
                        </a:cubicBezTo>
                        <a:cubicBezTo>
                          <a:pt x="16732" y="864"/>
                          <a:pt x="14274" y="864"/>
                          <a:pt x="13281" y="864"/>
                        </a:cubicBezTo>
                        <a:cubicBezTo>
                          <a:pt x="7610" y="864"/>
                          <a:pt x="7610" y="864"/>
                          <a:pt x="7610" y="864"/>
                        </a:cubicBezTo>
                        <a:cubicBezTo>
                          <a:pt x="7610" y="9833"/>
                          <a:pt x="7610" y="9833"/>
                          <a:pt x="7610" y="9833"/>
                        </a:cubicBezTo>
                        <a:cubicBezTo>
                          <a:pt x="10067" y="9833"/>
                          <a:pt x="12525" y="9751"/>
                          <a:pt x="12903" y="9586"/>
                        </a:cubicBezTo>
                        <a:cubicBezTo>
                          <a:pt x="13423" y="9339"/>
                          <a:pt x="13707" y="8434"/>
                          <a:pt x="13849" y="6007"/>
                        </a:cubicBezTo>
                        <a:cubicBezTo>
                          <a:pt x="15361" y="6007"/>
                          <a:pt x="15361" y="6007"/>
                          <a:pt x="15361" y="6007"/>
                        </a:cubicBezTo>
                        <a:cubicBezTo>
                          <a:pt x="15361" y="7118"/>
                          <a:pt x="15267" y="8311"/>
                          <a:pt x="15267" y="9545"/>
                        </a:cubicBezTo>
                        <a:cubicBezTo>
                          <a:pt x="15267" y="11109"/>
                          <a:pt x="15361" y="12466"/>
                          <a:pt x="15408" y="14400"/>
                        </a:cubicBezTo>
                        <a:cubicBezTo>
                          <a:pt x="13801" y="14400"/>
                          <a:pt x="13801" y="14400"/>
                          <a:pt x="13801" y="14400"/>
                        </a:cubicBezTo>
                        <a:cubicBezTo>
                          <a:pt x="13565" y="11808"/>
                          <a:pt x="13565" y="11232"/>
                          <a:pt x="13092" y="10903"/>
                        </a:cubicBezTo>
                        <a:cubicBezTo>
                          <a:pt x="12667" y="10615"/>
                          <a:pt x="8697" y="10615"/>
                          <a:pt x="7610" y="10615"/>
                        </a:cubicBezTo>
                        <a:cubicBezTo>
                          <a:pt x="7610" y="12178"/>
                          <a:pt x="7610" y="18309"/>
                          <a:pt x="7657" y="19296"/>
                        </a:cubicBezTo>
                        <a:cubicBezTo>
                          <a:pt x="7751" y="20489"/>
                          <a:pt x="7988" y="20695"/>
                          <a:pt x="11154" y="20695"/>
                        </a:cubicBezTo>
                        <a:cubicBezTo>
                          <a:pt x="18386" y="20695"/>
                          <a:pt x="18386" y="20695"/>
                          <a:pt x="18386" y="20695"/>
                        </a:cubicBezTo>
                        <a:cubicBezTo>
                          <a:pt x="20040" y="15963"/>
                          <a:pt x="20040" y="15963"/>
                          <a:pt x="20040" y="15963"/>
                        </a:cubicBezTo>
                        <a:cubicBezTo>
                          <a:pt x="21600" y="15963"/>
                          <a:pt x="21600" y="15963"/>
                          <a:pt x="21600" y="15963"/>
                        </a:cubicBezTo>
                        <a:lnTo>
                          <a:pt x="21127" y="21559"/>
                        </a:lnTo>
                        <a:close/>
                      </a:path>
                    </a:pathLst>
                  </a:custGeom>
                  <a:solidFill>
                    <a:srgbClr val="522762"/>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229" name="Freeform 9"/>
                  <p:cNvSpPr/>
                  <p:nvPr/>
                </p:nvSpPr>
                <p:spPr>
                  <a:xfrm>
                    <a:off x="557065" y="3342"/>
                    <a:ext cx="149419" cy="153763"/>
                  </a:xfrm>
                  <a:custGeom>
                    <a:avLst/>
                    <a:gdLst/>
                    <a:ahLst/>
                    <a:cxnLst>
                      <a:cxn ang="0">
                        <a:pos x="wd2" y="hd2"/>
                      </a:cxn>
                      <a:cxn ang="5400000">
                        <a:pos x="wd2" y="hd2"/>
                      </a:cxn>
                      <a:cxn ang="10800000">
                        <a:pos x="wd2" y="hd2"/>
                      </a:cxn>
                      <a:cxn ang="16200000">
                        <a:pos x="wd2" y="hd2"/>
                      </a:cxn>
                    </a:cxnLst>
                    <a:rect l="0" t="0" r="r" b="b"/>
                    <a:pathLst>
                      <a:path w="21600" h="21600" extrusionOk="0">
                        <a:moveTo>
                          <a:pt x="18380" y="21600"/>
                        </a:moveTo>
                        <a:cubicBezTo>
                          <a:pt x="17594" y="20546"/>
                          <a:pt x="16809" y="19533"/>
                          <a:pt x="15631" y="18155"/>
                        </a:cubicBezTo>
                        <a:cubicBezTo>
                          <a:pt x="13745" y="15926"/>
                          <a:pt x="5223" y="6200"/>
                          <a:pt x="3495" y="4215"/>
                        </a:cubicBezTo>
                        <a:cubicBezTo>
                          <a:pt x="3535" y="12603"/>
                          <a:pt x="3535" y="12603"/>
                          <a:pt x="3535" y="12603"/>
                        </a:cubicBezTo>
                        <a:cubicBezTo>
                          <a:pt x="3535" y="13819"/>
                          <a:pt x="3652" y="19168"/>
                          <a:pt x="3652" y="20263"/>
                        </a:cubicBezTo>
                        <a:cubicBezTo>
                          <a:pt x="6323" y="20303"/>
                          <a:pt x="6323" y="20303"/>
                          <a:pt x="6323" y="20303"/>
                        </a:cubicBezTo>
                        <a:cubicBezTo>
                          <a:pt x="6323" y="21276"/>
                          <a:pt x="6323" y="21276"/>
                          <a:pt x="6323" y="21276"/>
                        </a:cubicBezTo>
                        <a:cubicBezTo>
                          <a:pt x="5380" y="21276"/>
                          <a:pt x="4281" y="21235"/>
                          <a:pt x="3142" y="21235"/>
                        </a:cubicBezTo>
                        <a:cubicBezTo>
                          <a:pt x="2042" y="21235"/>
                          <a:pt x="1060" y="21235"/>
                          <a:pt x="0" y="21276"/>
                        </a:cubicBezTo>
                        <a:cubicBezTo>
                          <a:pt x="0" y="20303"/>
                          <a:pt x="0" y="20303"/>
                          <a:pt x="0" y="20303"/>
                        </a:cubicBezTo>
                        <a:cubicBezTo>
                          <a:pt x="2396" y="20263"/>
                          <a:pt x="2396" y="20263"/>
                          <a:pt x="2396" y="20263"/>
                        </a:cubicBezTo>
                        <a:cubicBezTo>
                          <a:pt x="2474" y="18885"/>
                          <a:pt x="2553" y="12725"/>
                          <a:pt x="2592" y="11469"/>
                        </a:cubicBezTo>
                        <a:cubicBezTo>
                          <a:pt x="2592" y="5349"/>
                          <a:pt x="2592" y="5349"/>
                          <a:pt x="2592" y="5349"/>
                        </a:cubicBezTo>
                        <a:cubicBezTo>
                          <a:pt x="2592" y="3485"/>
                          <a:pt x="2592" y="3323"/>
                          <a:pt x="2317" y="2958"/>
                        </a:cubicBezTo>
                        <a:cubicBezTo>
                          <a:pt x="2081" y="2594"/>
                          <a:pt x="1296" y="1418"/>
                          <a:pt x="0" y="1054"/>
                        </a:cubicBezTo>
                        <a:cubicBezTo>
                          <a:pt x="0" y="0"/>
                          <a:pt x="0" y="0"/>
                          <a:pt x="0" y="0"/>
                        </a:cubicBezTo>
                        <a:cubicBezTo>
                          <a:pt x="1728" y="81"/>
                          <a:pt x="2356" y="81"/>
                          <a:pt x="5223" y="81"/>
                        </a:cubicBezTo>
                        <a:cubicBezTo>
                          <a:pt x="6637" y="1864"/>
                          <a:pt x="7423" y="2877"/>
                          <a:pt x="11703" y="7862"/>
                        </a:cubicBezTo>
                        <a:cubicBezTo>
                          <a:pt x="14727" y="11347"/>
                          <a:pt x="16180" y="13049"/>
                          <a:pt x="18105" y="15319"/>
                        </a:cubicBezTo>
                        <a:cubicBezTo>
                          <a:pt x="18144" y="9726"/>
                          <a:pt x="18144" y="9726"/>
                          <a:pt x="18144" y="9726"/>
                        </a:cubicBezTo>
                        <a:cubicBezTo>
                          <a:pt x="18144" y="6889"/>
                          <a:pt x="18144" y="3890"/>
                          <a:pt x="18026" y="1094"/>
                        </a:cubicBezTo>
                        <a:cubicBezTo>
                          <a:pt x="15513" y="973"/>
                          <a:pt x="15513" y="973"/>
                          <a:pt x="15513" y="973"/>
                        </a:cubicBezTo>
                        <a:cubicBezTo>
                          <a:pt x="15513" y="0"/>
                          <a:pt x="15513" y="0"/>
                          <a:pt x="15513" y="0"/>
                        </a:cubicBezTo>
                        <a:cubicBezTo>
                          <a:pt x="17084" y="41"/>
                          <a:pt x="17869" y="81"/>
                          <a:pt x="18537" y="81"/>
                        </a:cubicBezTo>
                        <a:cubicBezTo>
                          <a:pt x="19244" y="81"/>
                          <a:pt x="20225" y="41"/>
                          <a:pt x="21600" y="0"/>
                        </a:cubicBezTo>
                        <a:cubicBezTo>
                          <a:pt x="21600" y="973"/>
                          <a:pt x="21600" y="973"/>
                          <a:pt x="21600" y="973"/>
                        </a:cubicBezTo>
                        <a:cubicBezTo>
                          <a:pt x="19204" y="1094"/>
                          <a:pt x="19204" y="1094"/>
                          <a:pt x="19204" y="1094"/>
                        </a:cubicBezTo>
                        <a:cubicBezTo>
                          <a:pt x="19165" y="2675"/>
                          <a:pt x="19047" y="8510"/>
                          <a:pt x="19008" y="10577"/>
                        </a:cubicBezTo>
                        <a:cubicBezTo>
                          <a:pt x="18929" y="21600"/>
                          <a:pt x="18929" y="21600"/>
                          <a:pt x="18929" y="21600"/>
                        </a:cubicBezTo>
                        <a:lnTo>
                          <a:pt x="18380" y="21600"/>
                        </a:lnTo>
                        <a:close/>
                      </a:path>
                    </a:pathLst>
                  </a:custGeom>
                  <a:solidFill>
                    <a:srgbClr val="522762"/>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230" name="Freeform 10"/>
                  <p:cNvSpPr/>
                  <p:nvPr/>
                </p:nvSpPr>
                <p:spPr>
                  <a:xfrm>
                    <a:off x="713796" y="3342"/>
                    <a:ext cx="149419" cy="153763"/>
                  </a:xfrm>
                  <a:custGeom>
                    <a:avLst/>
                    <a:gdLst/>
                    <a:ahLst/>
                    <a:cxnLst>
                      <a:cxn ang="0">
                        <a:pos x="wd2" y="hd2"/>
                      </a:cxn>
                      <a:cxn ang="5400000">
                        <a:pos x="wd2" y="hd2"/>
                      </a:cxn>
                      <a:cxn ang="10800000">
                        <a:pos x="wd2" y="hd2"/>
                      </a:cxn>
                      <a:cxn ang="16200000">
                        <a:pos x="wd2" y="hd2"/>
                      </a:cxn>
                    </a:cxnLst>
                    <a:rect l="0" t="0" r="r" b="b"/>
                    <a:pathLst>
                      <a:path w="21600" h="21600" extrusionOk="0">
                        <a:moveTo>
                          <a:pt x="18380" y="21600"/>
                        </a:moveTo>
                        <a:cubicBezTo>
                          <a:pt x="17555" y="20546"/>
                          <a:pt x="16809" y="19533"/>
                          <a:pt x="15591" y="18155"/>
                        </a:cubicBezTo>
                        <a:cubicBezTo>
                          <a:pt x="13745" y="15926"/>
                          <a:pt x="5223" y="6200"/>
                          <a:pt x="3495" y="4215"/>
                        </a:cubicBezTo>
                        <a:cubicBezTo>
                          <a:pt x="3535" y="12603"/>
                          <a:pt x="3535" y="12603"/>
                          <a:pt x="3535" y="12603"/>
                        </a:cubicBezTo>
                        <a:cubicBezTo>
                          <a:pt x="3535" y="13819"/>
                          <a:pt x="3652" y="19168"/>
                          <a:pt x="3652" y="20263"/>
                        </a:cubicBezTo>
                        <a:cubicBezTo>
                          <a:pt x="6323" y="20303"/>
                          <a:pt x="6323" y="20303"/>
                          <a:pt x="6323" y="20303"/>
                        </a:cubicBezTo>
                        <a:cubicBezTo>
                          <a:pt x="6323" y="21276"/>
                          <a:pt x="6323" y="21276"/>
                          <a:pt x="6323" y="21276"/>
                        </a:cubicBezTo>
                        <a:cubicBezTo>
                          <a:pt x="5380" y="21276"/>
                          <a:pt x="4281" y="21235"/>
                          <a:pt x="3142" y="21235"/>
                        </a:cubicBezTo>
                        <a:cubicBezTo>
                          <a:pt x="2042" y="21235"/>
                          <a:pt x="1060" y="21235"/>
                          <a:pt x="0" y="21276"/>
                        </a:cubicBezTo>
                        <a:cubicBezTo>
                          <a:pt x="0" y="20303"/>
                          <a:pt x="0" y="20303"/>
                          <a:pt x="0" y="20303"/>
                        </a:cubicBezTo>
                        <a:cubicBezTo>
                          <a:pt x="2396" y="20263"/>
                          <a:pt x="2396" y="20263"/>
                          <a:pt x="2396" y="20263"/>
                        </a:cubicBezTo>
                        <a:cubicBezTo>
                          <a:pt x="2474" y="18885"/>
                          <a:pt x="2553" y="12725"/>
                          <a:pt x="2592" y="11469"/>
                        </a:cubicBezTo>
                        <a:cubicBezTo>
                          <a:pt x="2592" y="5349"/>
                          <a:pt x="2592" y="5349"/>
                          <a:pt x="2592" y="5349"/>
                        </a:cubicBezTo>
                        <a:cubicBezTo>
                          <a:pt x="2592" y="3485"/>
                          <a:pt x="2592" y="3323"/>
                          <a:pt x="2317" y="2958"/>
                        </a:cubicBezTo>
                        <a:cubicBezTo>
                          <a:pt x="2081" y="2594"/>
                          <a:pt x="1296" y="1418"/>
                          <a:pt x="0" y="1054"/>
                        </a:cubicBezTo>
                        <a:cubicBezTo>
                          <a:pt x="0" y="0"/>
                          <a:pt x="0" y="0"/>
                          <a:pt x="0" y="0"/>
                        </a:cubicBezTo>
                        <a:cubicBezTo>
                          <a:pt x="1728" y="81"/>
                          <a:pt x="2356" y="81"/>
                          <a:pt x="5223" y="81"/>
                        </a:cubicBezTo>
                        <a:cubicBezTo>
                          <a:pt x="6637" y="1864"/>
                          <a:pt x="7423" y="2877"/>
                          <a:pt x="11703" y="7862"/>
                        </a:cubicBezTo>
                        <a:cubicBezTo>
                          <a:pt x="14727" y="11347"/>
                          <a:pt x="16180" y="13049"/>
                          <a:pt x="18105" y="15319"/>
                        </a:cubicBezTo>
                        <a:cubicBezTo>
                          <a:pt x="18144" y="9726"/>
                          <a:pt x="18144" y="9726"/>
                          <a:pt x="18144" y="9726"/>
                        </a:cubicBezTo>
                        <a:cubicBezTo>
                          <a:pt x="18144" y="6889"/>
                          <a:pt x="18144" y="3890"/>
                          <a:pt x="18026" y="1094"/>
                        </a:cubicBezTo>
                        <a:cubicBezTo>
                          <a:pt x="15513" y="973"/>
                          <a:pt x="15513" y="973"/>
                          <a:pt x="15513" y="973"/>
                        </a:cubicBezTo>
                        <a:cubicBezTo>
                          <a:pt x="15513" y="0"/>
                          <a:pt x="15513" y="0"/>
                          <a:pt x="15513" y="0"/>
                        </a:cubicBezTo>
                        <a:cubicBezTo>
                          <a:pt x="17084" y="41"/>
                          <a:pt x="17869" y="81"/>
                          <a:pt x="18537" y="81"/>
                        </a:cubicBezTo>
                        <a:cubicBezTo>
                          <a:pt x="19244" y="81"/>
                          <a:pt x="20225" y="41"/>
                          <a:pt x="21600" y="0"/>
                        </a:cubicBezTo>
                        <a:cubicBezTo>
                          <a:pt x="21600" y="973"/>
                          <a:pt x="21600" y="973"/>
                          <a:pt x="21600" y="973"/>
                        </a:cubicBezTo>
                        <a:cubicBezTo>
                          <a:pt x="19204" y="1094"/>
                          <a:pt x="19204" y="1094"/>
                          <a:pt x="19204" y="1094"/>
                        </a:cubicBezTo>
                        <a:cubicBezTo>
                          <a:pt x="19165" y="2675"/>
                          <a:pt x="19047" y="8510"/>
                          <a:pt x="19008" y="10577"/>
                        </a:cubicBezTo>
                        <a:cubicBezTo>
                          <a:pt x="18929" y="21600"/>
                          <a:pt x="18929" y="21600"/>
                          <a:pt x="18929" y="21600"/>
                        </a:cubicBezTo>
                        <a:lnTo>
                          <a:pt x="18380" y="21600"/>
                        </a:lnTo>
                        <a:close/>
                      </a:path>
                    </a:pathLst>
                  </a:custGeom>
                  <a:solidFill>
                    <a:srgbClr val="522762"/>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231" name="Freeform 11"/>
                  <p:cNvSpPr/>
                  <p:nvPr/>
                </p:nvSpPr>
                <p:spPr>
                  <a:xfrm>
                    <a:off x="872920" y="3342"/>
                    <a:ext cx="61840" cy="151423"/>
                  </a:xfrm>
                  <a:custGeom>
                    <a:avLst/>
                    <a:gdLst/>
                    <a:ahLst/>
                    <a:cxnLst>
                      <a:cxn ang="0">
                        <a:pos x="wd2" y="hd2"/>
                      </a:cxn>
                      <a:cxn ang="5400000">
                        <a:pos x="wd2" y="hd2"/>
                      </a:cxn>
                      <a:cxn ang="10800000">
                        <a:pos x="wd2" y="hd2"/>
                      </a:cxn>
                      <a:cxn ang="16200000">
                        <a:pos x="wd2" y="hd2"/>
                      </a:cxn>
                    </a:cxnLst>
                    <a:rect l="0" t="0" r="r" b="b"/>
                    <a:pathLst>
                      <a:path w="21600" h="21600" extrusionOk="0">
                        <a:moveTo>
                          <a:pt x="21600" y="20613"/>
                        </a:moveTo>
                        <a:cubicBezTo>
                          <a:pt x="21600" y="21600"/>
                          <a:pt x="21600" y="21600"/>
                          <a:pt x="21600" y="21600"/>
                        </a:cubicBezTo>
                        <a:cubicBezTo>
                          <a:pt x="19591" y="21600"/>
                          <a:pt x="16677" y="21559"/>
                          <a:pt x="10750" y="21559"/>
                        </a:cubicBezTo>
                        <a:cubicBezTo>
                          <a:pt x="5023" y="21559"/>
                          <a:pt x="2009" y="21600"/>
                          <a:pt x="0" y="21600"/>
                        </a:cubicBezTo>
                        <a:cubicBezTo>
                          <a:pt x="0" y="20613"/>
                          <a:pt x="0" y="20613"/>
                          <a:pt x="0" y="20613"/>
                        </a:cubicBezTo>
                        <a:cubicBezTo>
                          <a:pt x="5727" y="20571"/>
                          <a:pt x="5727" y="20571"/>
                          <a:pt x="5727" y="20571"/>
                        </a:cubicBezTo>
                        <a:cubicBezTo>
                          <a:pt x="5827" y="18926"/>
                          <a:pt x="5927" y="18555"/>
                          <a:pt x="5927" y="14606"/>
                        </a:cubicBezTo>
                        <a:cubicBezTo>
                          <a:pt x="5927" y="4238"/>
                          <a:pt x="5927" y="3127"/>
                          <a:pt x="5727" y="1111"/>
                        </a:cubicBezTo>
                        <a:cubicBezTo>
                          <a:pt x="0" y="987"/>
                          <a:pt x="0" y="987"/>
                          <a:pt x="0" y="987"/>
                        </a:cubicBezTo>
                        <a:cubicBezTo>
                          <a:pt x="0" y="0"/>
                          <a:pt x="0" y="0"/>
                          <a:pt x="0" y="0"/>
                        </a:cubicBezTo>
                        <a:cubicBezTo>
                          <a:pt x="2009" y="0"/>
                          <a:pt x="5023" y="82"/>
                          <a:pt x="10750" y="82"/>
                        </a:cubicBezTo>
                        <a:cubicBezTo>
                          <a:pt x="16677" y="82"/>
                          <a:pt x="19591" y="0"/>
                          <a:pt x="21600" y="0"/>
                        </a:cubicBezTo>
                        <a:cubicBezTo>
                          <a:pt x="21600" y="987"/>
                          <a:pt x="21600" y="987"/>
                          <a:pt x="21600" y="987"/>
                        </a:cubicBezTo>
                        <a:cubicBezTo>
                          <a:pt x="15773" y="1111"/>
                          <a:pt x="15773" y="1111"/>
                          <a:pt x="15773" y="1111"/>
                        </a:cubicBezTo>
                        <a:cubicBezTo>
                          <a:pt x="15673" y="2715"/>
                          <a:pt x="15673" y="3127"/>
                          <a:pt x="15673" y="6994"/>
                        </a:cubicBezTo>
                        <a:cubicBezTo>
                          <a:pt x="15673" y="17362"/>
                          <a:pt x="15673" y="18555"/>
                          <a:pt x="15773" y="20571"/>
                        </a:cubicBezTo>
                        <a:lnTo>
                          <a:pt x="21600" y="20613"/>
                        </a:lnTo>
                        <a:close/>
                      </a:path>
                    </a:pathLst>
                  </a:custGeom>
                  <a:solidFill>
                    <a:srgbClr val="522762"/>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232" name="Freeform 12"/>
                  <p:cNvSpPr/>
                  <p:nvPr/>
                </p:nvSpPr>
                <p:spPr>
                  <a:xfrm>
                    <a:off x="944465" y="0"/>
                    <a:ext cx="139055" cy="155100"/>
                  </a:xfrm>
                  <a:custGeom>
                    <a:avLst/>
                    <a:gdLst/>
                    <a:ahLst/>
                    <a:cxnLst>
                      <a:cxn ang="0">
                        <a:pos x="wd2" y="hd2"/>
                      </a:cxn>
                      <a:cxn ang="5400000">
                        <a:pos x="wd2" y="hd2"/>
                      </a:cxn>
                      <a:cxn ang="10800000">
                        <a:pos x="wd2" y="hd2"/>
                      </a:cxn>
                      <a:cxn ang="16200000">
                        <a:pos x="wd2" y="hd2"/>
                      </a:cxn>
                    </a:cxnLst>
                    <a:rect l="0" t="0" r="r" b="b"/>
                    <a:pathLst>
                      <a:path w="21600" h="21600" extrusionOk="0">
                        <a:moveTo>
                          <a:pt x="11627" y="13032"/>
                        </a:moveTo>
                        <a:cubicBezTo>
                          <a:pt x="11851" y="13032"/>
                          <a:pt x="12030" y="12912"/>
                          <a:pt x="12030" y="12831"/>
                        </a:cubicBezTo>
                        <a:cubicBezTo>
                          <a:pt x="12030" y="12751"/>
                          <a:pt x="11985" y="12711"/>
                          <a:pt x="11896" y="12469"/>
                        </a:cubicBezTo>
                        <a:cubicBezTo>
                          <a:pt x="9257" y="6114"/>
                          <a:pt x="9257" y="6114"/>
                          <a:pt x="9257" y="6114"/>
                        </a:cubicBezTo>
                        <a:cubicBezTo>
                          <a:pt x="9212" y="5993"/>
                          <a:pt x="9123" y="5832"/>
                          <a:pt x="9034" y="5832"/>
                        </a:cubicBezTo>
                        <a:cubicBezTo>
                          <a:pt x="8989" y="5832"/>
                          <a:pt x="8944" y="5993"/>
                          <a:pt x="8855" y="6154"/>
                        </a:cubicBezTo>
                        <a:cubicBezTo>
                          <a:pt x="6171" y="12469"/>
                          <a:pt x="6171" y="12469"/>
                          <a:pt x="6171" y="12469"/>
                        </a:cubicBezTo>
                        <a:cubicBezTo>
                          <a:pt x="6127" y="12670"/>
                          <a:pt x="6037" y="12791"/>
                          <a:pt x="6037" y="12872"/>
                        </a:cubicBezTo>
                        <a:cubicBezTo>
                          <a:pt x="6037" y="12952"/>
                          <a:pt x="6171" y="13032"/>
                          <a:pt x="6663" y="13032"/>
                        </a:cubicBezTo>
                        <a:lnTo>
                          <a:pt x="11627" y="13032"/>
                        </a:lnTo>
                        <a:close/>
                        <a:moveTo>
                          <a:pt x="21600" y="21600"/>
                        </a:moveTo>
                        <a:cubicBezTo>
                          <a:pt x="20124" y="21520"/>
                          <a:pt x="18827" y="21520"/>
                          <a:pt x="17039" y="21520"/>
                        </a:cubicBezTo>
                        <a:cubicBezTo>
                          <a:pt x="15831" y="21520"/>
                          <a:pt x="14668" y="21520"/>
                          <a:pt x="12075" y="21600"/>
                        </a:cubicBezTo>
                        <a:cubicBezTo>
                          <a:pt x="12075" y="20635"/>
                          <a:pt x="12075" y="20635"/>
                          <a:pt x="12075" y="20635"/>
                        </a:cubicBezTo>
                        <a:cubicBezTo>
                          <a:pt x="14847" y="20594"/>
                          <a:pt x="15071" y="20434"/>
                          <a:pt x="15071" y="20273"/>
                        </a:cubicBezTo>
                        <a:cubicBezTo>
                          <a:pt x="15071" y="20112"/>
                          <a:pt x="14981" y="19830"/>
                          <a:pt x="14847" y="19508"/>
                        </a:cubicBezTo>
                        <a:cubicBezTo>
                          <a:pt x="12701" y="14360"/>
                          <a:pt x="12701" y="14360"/>
                          <a:pt x="12701" y="14360"/>
                        </a:cubicBezTo>
                        <a:cubicBezTo>
                          <a:pt x="12477" y="13877"/>
                          <a:pt x="12432" y="13877"/>
                          <a:pt x="11806" y="13877"/>
                        </a:cubicBezTo>
                        <a:cubicBezTo>
                          <a:pt x="6082" y="13877"/>
                          <a:pt x="6082" y="13877"/>
                          <a:pt x="6082" y="13877"/>
                        </a:cubicBezTo>
                        <a:cubicBezTo>
                          <a:pt x="5635" y="13877"/>
                          <a:pt x="5545" y="13998"/>
                          <a:pt x="5366" y="14440"/>
                        </a:cubicBezTo>
                        <a:cubicBezTo>
                          <a:pt x="3309" y="19267"/>
                          <a:pt x="3309" y="19267"/>
                          <a:pt x="3309" y="19267"/>
                        </a:cubicBezTo>
                        <a:cubicBezTo>
                          <a:pt x="3130" y="19669"/>
                          <a:pt x="2996" y="20031"/>
                          <a:pt x="2996" y="20152"/>
                        </a:cubicBezTo>
                        <a:cubicBezTo>
                          <a:pt x="2996" y="20474"/>
                          <a:pt x="3265" y="20594"/>
                          <a:pt x="5769" y="20635"/>
                        </a:cubicBezTo>
                        <a:cubicBezTo>
                          <a:pt x="5769" y="21600"/>
                          <a:pt x="5769" y="21600"/>
                          <a:pt x="5769" y="21600"/>
                        </a:cubicBezTo>
                        <a:cubicBezTo>
                          <a:pt x="4830" y="21560"/>
                          <a:pt x="3801" y="21520"/>
                          <a:pt x="2728" y="21520"/>
                        </a:cubicBezTo>
                        <a:cubicBezTo>
                          <a:pt x="1565" y="21520"/>
                          <a:pt x="671" y="21560"/>
                          <a:pt x="0" y="21600"/>
                        </a:cubicBezTo>
                        <a:cubicBezTo>
                          <a:pt x="0" y="20594"/>
                          <a:pt x="0" y="20594"/>
                          <a:pt x="0" y="20594"/>
                        </a:cubicBezTo>
                        <a:cubicBezTo>
                          <a:pt x="1118" y="20474"/>
                          <a:pt x="1386" y="20353"/>
                          <a:pt x="1699" y="19750"/>
                        </a:cubicBezTo>
                        <a:cubicBezTo>
                          <a:pt x="2102" y="19066"/>
                          <a:pt x="5188" y="12349"/>
                          <a:pt x="5814" y="10860"/>
                        </a:cubicBezTo>
                        <a:cubicBezTo>
                          <a:pt x="10465" y="0"/>
                          <a:pt x="10465" y="0"/>
                          <a:pt x="10465" y="0"/>
                        </a:cubicBezTo>
                        <a:cubicBezTo>
                          <a:pt x="10957" y="0"/>
                          <a:pt x="10957" y="0"/>
                          <a:pt x="10957" y="0"/>
                        </a:cubicBezTo>
                        <a:cubicBezTo>
                          <a:pt x="18693" y="17256"/>
                          <a:pt x="18693" y="17256"/>
                          <a:pt x="18693" y="17256"/>
                        </a:cubicBezTo>
                        <a:cubicBezTo>
                          <a:pt x="19185" y="18302"/>
                          <a:pt x="19722" y="19307"/>
                          <a:pt x="20080" y="19911"/>
                        </a:cubicBezTo>
                        <a:cubicBezTo>
                          <a:pt x="20393" y="20434"/>
                          <a:pt x="20884" y="20554"/>
                          <a:pt x="21600" y="20594"/>
                        </a:cubicBezTo>
                        <a:lnTo>
                          <a:pt x="21600" y="21600"/>
                        </a:lnTo>
                        <a:close/>
                      </a:path>
                    </a:pathLst>
                  </a:custGeom>
                  <a:solidFill>
                    <a:srgbClr val="522762"/>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233" name="Freeform 13"/>
                  <p:cNvSpPr/>
                  <p:nvPr/>
                </p:nvSpPr>
                <p:spPr>
                  <a:xfrm>
                    <a:off x="1097143" y="3342"/>
                    <a:ext cx="125350" cy="151423"/>
                  </a:xfrm>
                  <a:custGeom>
                    <a:avLst/>
                    <a:gdLst/>
                    <a:ahLst/>
                    <a:cxnLst>
                      <a:cxn ang="0">
                        <a:pos x="wd2" y="hd2"/>
                      </a:cxn>
                      <a:cxn ang="5400000">
                        <a:pos x="wd2" y="hd2"/>
                      </a:cxn>
                      <a:cxn ang="10800000">
                        <a:pos x="wd2" y="hd2"/>
                      </a:cxn>
                      <a:cxn ang="16200000">
                        <a:pos x="wd2" y="hd2"/>
                      </a:cxn>
                    </a:cxnLst>
                    <a:rect l="0" t="0" r="r" b="b"/>
                    <a:pathLst>
                      <a:path w="21600" h="21600" extrusionOk="0">
                        <a:moveTo>
                          <a:pt x="20905" y="21600"/>
                        </a:moveTo>
                        <a:cubicBezTo>
                          <a:pt x="18869" y="21559"/>
                          <a:pt x="14549" y="21559"/>
                          <a:pt x="10328" y="21559"/>
                        </a:cubicBezTo>
                        <a:cubicBezTo>
                          <a:pt x="6058" y="21559"/>
                          <a:pt x="1887" y="21559"/>
                          <a:pt x="0" y="21600"/>
                        </a:cubicBezTo>
                        <a:cubicBezTo>
                          <a:pt x="0" y="20613"/>
                          <a:pt x="0" y="20613"/>
                          <a:pt x="0" y="20613"/>
                        </a:cubicBezTo>
                        <a:cubicBezTo>
                          <a:pt x="3029" y="20571"/>
                          <a:pt x="3029" y="20571"/>
                          <a:pt x="3029" y="20571"/>
                        </a:cubicBezTo>
                        <a:cubicBezTo>
                          <a:pt x="3079" y="18926"/>
                          <a:pt x="3128" y="18555"/>
                          <a:pt x="3128" y="14606"/>
                        </a:cubicBezTo>
                        <a:cubicBezTo>
                          <a:pt x="3128" y="4238"/>
                          <a:pt x="3128" y="3127"/>
                          <a:pt x="3029" y="1111"/>
                        </a:cubicBezTo>
                        <a:cubicBezTo>
                          <a:pt x="0" y="987"/>
                          <a:pt x="0" y="987"/>
                          <a:pt x="0" y="987"/>
                        </a:cubicBezTo>
                        <a:cubicBezTo>
                          <a:pt x="0" y="0"/>
                          <a:pt x="0" y="0"/>
                          <a:pt x="0" y="0"/>
                        </a:cubicBezTo>
                        <a:cubicBezTo>
                          <a:pt x="1043" y="0"/>
                          <a:pt x="2433" y="82"/>
                          <a:pt x="5661" y="82"/>
                        </a:cubicBezTo>
                        <a:cubicBezTo>
                          <a:pt x="8839" y="82"/>
                          <a:pt x="10279" y="0"/>
                          <a:pt x="11272" y="0"/>
                        </a:cubicBezTo>
                        <a:cubicBezTo>
                          <a:pt x="11272" y="987"/>
                          <a:pt x="11272" y="987"/>
                          <a:pt x="11272" y="987"/>
                        </a:cubicBezTo>
                        <a:cubicBezTo>
                          <a:pt x="8044" y="1111"/>
                          <a:pt x="8044" y="1111"/>
                          <a:pt x="8044" y="1111"/>
                        </a:cubicBezTo>
                        <a:cubicBezTo>
                          <a:pt x="7994" y="2098"/>
                          <a:pt x="7945" y="5719"/>
                          <a:pt x="7945" y="9422"/>
                        </a:cubicBezTo>
                        <a:cubicBezTo>
                          <a:pt x="7945" y="13824"/>
                          <a:pt x="7945" y="18391"/>
                          <a:pt x="8044" y="18926"/>
                        </a:cubicBezTo>
                        <a:cubicBezTo>
                          <a:pt x="8243" y="20366"/>
                          <a:pt x="8690" y="20613"/>
                          <a:pt x="13903" y="20613"/>
                        </a:cubicBezTo>
                        <a:cubicBezTo>
                          <a:pt x="15046" y="20613"/>
                          <a:pt x="16734" y="20530"/>
                          <a:pt x="17876" y="20489"/>
                        </a:cubicBezTo>
                        <a:cubicBezTo>
                          <a:pt x="19912" y="15593"/>
                          <a:pt x="19912" y="15593"/>
                          <a:pt x="19912" y="15593"/>
                        </a:cubicBezTo>
                        <a:cubicBezTo>
                          <a:pt x="21600" y="15593"/>
                          <a:pt x="21600" y="15593"/>
                          <a:pt x="21600" y="15593"/>
                        </a:cubicBezTo>
                        <a:lnTo>
                          <a:pt x="20905" y="21600"/>
                        </a:lnTo>
                        <a:close/>
                      </a:path>
                    </a:pathLst>
                  </a:custGeom>
                  <a:solidFill>
                    <a:srgbClr val="522762"/>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grpSp>
            <p:grpSp>
              <p:nvGrpSpPr>
                <p:cNvPr id="237" name="Group 6"/>
                <p:cNvGrpSpPr/>
                <p:nvPr/>
              </p:nvGrpSpPr>
              <p:grpSpPr>
                <a:xfrm>
                  <a:off x="0" y="-1"/>
                  <a:ext cx="380272" cy="431097"/>
                  <a:chOff x="0" y="0"/>
                  <a:chExt cx="380271" cy="431095"/>
                </a:xfrm>
              </p:grpSpPr>
              <p:sp>
                <p:nvSpPr>
                  <p:cNvPr id="235" name="Freeform 14"/>
                  <p:cNvSpPr/>
                  <p:nvPr/>
                </p:nvSpPr>
                <p:spPr>
                  <a:xfrm>
                    <a:off x="-1" y="-1"/>
                    <a:ext cx="291372" cy="431097"/>
                  </a:xfrm>
                  <a:custGeom>
                    <a:avLst/>
                    <a:gdLst/>
                    <a:ahLst/>
                    <a:cxnLst>
                      <a:cxn ang="0">
                        <a:pos x="wd2" y="hd2"/>
                      </a:cxn>
                      <a:cxn ang="5400000">
                        <a:pos x="wd2" y="hd2"/>
                      </a:cxn>
                      <a:cxn ang="10800000">
                        <a:pos x="wd2" y="hd2"/>
                      </a:cxn>
                      <a:cxn ang="16200000">
                        <a:pos x="wd2" y="hd2"/>
                      </a:cxn>
                    </a:cxnLst>
                    <a:rect l="0" t="0" r="r" b="b"/>
                    <a:pathLst>
                      <a:path w="21600" h="21600" extrusionOk="0">
                        <a:moveTo>
                          <a:pt x="18445" y="1932"/>
                        </a:moveTo>
                        <a:cubicBezTo>
                          <a:pt x="19387" y="1217"/>
                          <a:pt x="20478" y="544"/>
                          <a:pt x="21600" y="0"/>
                        </a:cubicBezTo>
                        <a:cubicBezTo>
                          <a:pt x="5887" y="0"/>
                          <a:pt x="5887" y="0"/>
                          <a:pt x="5887" y="0"/>
                        </a:cubicBezTo>
                        <a:cubicBezTo>
                          <a:pt x="2636" y="0"/>
                          <a:pt x="0" y="1775"/>
                          <a:pt x="0" y="3972"/>
                        </a:cubicBezTo>
                        <a:cubicBezTo>
                          <a:pt x="0" y="21600"/>
                          <a:pt x="0" y="21600"/>
                          <a:pt x="0" y="21600"/>
                        </a:cubicBezTo>
                        <a:cubicBezTo>
                          <a:pt x="0" y="21600"/>
                          <a:pt x="2869" y="21600"/>
                          <a:pt x="4595" y="21600"/>
                        </a:cubicBezTo>
                        <a:cubicBezTo>
                          <a:pt x="5315" y="21328"/>
                          <a:pt x="6025" y="21027"/>
                          <a:pt x="6724" y="20705"/>
                        </a:cubicBezTo>
                        <a:cubicBezTo>
                          <a:pt x="7952" y="20126"/>
                          <a:pt x="9116" y="19467"/>
                          <a:pt x="10101" y="18744"/>
                        </a:cubicBezTo>
                        <a:cubicBezTo>
                          <a:pt x="11054" y="18050"/>
                          <a:pt x="11838" y="17291"/>
                          <a:pt x="12399" y="16504"/>
                        </a:cubicBezTo>
                        <a:cubicBezTo>
                          <a:pt x="12918" y="15788"/>
                          <a:pt x="13214" y="15130"/>
                          <a:pt x="13405" y="14515"/>
                        </a:cubicBezTo>
                        <a:cubicBezTo>
                          <a:pt x="13585" y="13920"/>
                          <a:pt x="13659" y="13362"/>
                          <a:pt x="13680" y="12811"/>
                        </a:cubicBezTo>
                        <a:cubicBezTo>
                          <a:pt x="13712" y="12289"/>
                          <a:pt x="13691" y="11773"/>
                          <a:pt x="13680" y="11251"/>
                        </a:cubicBezTo>
                        <a:cubicBezTo>
                          <a:pt x="13659" y="10750"/>
                          <a:pt x="13638" y="10235"/>
                          <a:pt x="13659" y="9705"/>
                        </a:cubicBezTo>
                        <a:cubicBezTo>
                          <a:pt x="13669" y="9254"/>
                          <a:pt x="13712" y="8810"/>
                          <a:pt x="13796" y="8367"/>
                        </a:cubicBezTo>
                        <a:cubicBezTo>
                          <a:pt x="13881" y="7937"/>
                          <a:pt x="13998" y="7515"/>
                          <a:pt x="14156" y="7085"/>
                        </a:cubicBezTo>
                        <a:cubicBezTo>
                          <a:pt x="14315" y="6678"/>
                          <a:pt x="14516" y="6262"/>
                          <a:pt x="14760" y="5854"/>
                        </a:cubicBezTo>
                        <a:cubicBezTo>
                          <a:pt x="14993" y="5461"/>
                          <a:pt x="15268" y="5067"/>
                          <a:pt x="15575" y="4674"/>
                        </a:cubicBezTo>
                        <a:cubicBezTo>
                          <a:pt x="16274" y="3786"/>
                          <a:pt x="17248" y="2827"/>
                          <a:pt x="18445" y="1932"/>
                        </a:cubicBezTo>
                      </a:path>
                    </a:pathLst>
                  </a:custGeom>
                  <a:solidFill>
                    <a:srgbClr val="522762"/>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236" name="Freeform 15"/>
                  <p:cNvSpPr/>
                  <p:nvPr/>
                </p:nvSpPr>
                <p:spPr>
                  <a:xfrm>
                    <a:off x="207104" y="-1"/>
                    <a:ext cx="173168" cy="431097"/>
                  </a:xfrm>
                  <a:custGeom>
                    <a:avLst/>
                    <a:gdLst/>
                    <a:ahLst/>
                    <a:cxnLst>
                      <a:cxn ang="0">
                        <a:pos x="wd2" y="hd2"/>
                      </a:cxn>
                      <a:cxn ang="5400000">
                        <a:pos x="wd2" y="hd2"/>
                      </a:cxn>
                      <a:cxn ang="10800000">
                        <a:pos x="wd2" y="hd2"/>
                      </a:cxn>
                      <a:cxn ang="16200000">
                        <a:pos x="wd2" y="hd2"/>
                      </a:cxn>
                    </a:cxnLst>
                    <a:rect l="0" t="0" r="r" b="b"/>
                    <a:pathLst>
                      <a:path w="21600" h="21600" extrusionOk="0">
                        <a:moveTo>
                          <a:pt x="15599" y="0"/>
                        </a:moveTo>
                        <a:cubicBezTo>
                          <a:pt x="14815" y="229"/>
                          <a:pt x="14014" y="487"/>
                          <a:pt x="13248" y="759"/>
                        </a:cubicBezTo>
                        <a:cubicBezTo>
                          <a:pt x="12269" y="1109"/>
                          <a:pt x="11325" y="1489"/>
                          <a:pt x="10577" y="1875"/>
                        </a:cubicBezTo>
                        <a:cubicBezTo>
                          <a:pt x="9295" y="2534"/>
                          <a:pt x="8334" y="3113"/>
                          <a:pt x="7586" y="3636"/>
                        </a:cubicBezTo>
                        <a:cubicBezTo>
                          <a:pt x="6820" y="4180"/>
                          <a:pt x="6268" y="4666"/>
                          <a:pt x="5823" y="5139"/>
                        </a:cubicBezTo>
                        <a:cubicBezTo>
                          <a:pt x="5360" y="5633"/>
                          <a:pt x="5004" y="6112"/>
                          <a:pt x="4683" y="6642"/>
                        </a:cubicBezTo>
                        <a:cubicBezTo>
                          <a:pt x="4274" y="7193"/>
                          <a:pt x="3882" y="8388"/>
                          <a:pt x="3953" y="8495"/>
                        </a:cubicBezTo>
                        <a:cubicBezTo>
                          <a:pt x="3953" y="8603"/>
                          <a:pt x="3989" y="9111"/>
                          <a:pt x="4007" y="9390"/>
                        </a:cubicBezTo>
                        <a:cubicBezTo>
                          <a:pt x="4007" y="9676"/>
                          <a:pt x="4042" y="10056"/>
                          <a:pt x="4131" y="10478"/>
                        </a:cubicBezTo>
                        <a:cubicBezTo>
                          <a:pt x="4202" y="10907"/>
                          <a:pt x="4327" y="11380"/>
                          <a:pt x="4452" y="11831"/>
                        </a:cubicBezTo>
                        <a:cubicBezTo>
                          <a:pt x="4576" y="12289"/>
                          <a:pt x="4683" y="12711"/>
                          <a:pt x="4754" y="12983"/>
                        </a:cubicBezTo>
                        <a:cubicBezTo>
                          <a:pt x="4986" y="13827"/>
                          <a:pt x="5057" y="14701"/>
                          <a:pt x="4844" y="15624"/>
                        </a:cubicBezTo>
                        <a:cubicBezTo>
                          <a:pt x="4648" y="16590"/>
                          <a:pt x="4149" y="17599"/>
                          <a:pt x="3312" y="18630"/>
                        </a:cubicBezTo>
                        <a:cubicBezTo>
                          <a:pt x="2493" y="19617"/>
                          <a:pt x="1389" y="20619"/>
                          <a:pt x="0" y="21600"/>
                        </a:cubicBezTo>
                        <a:cubicBezTo>
                          <a:pt x="11699" y="21600"/>
                          <a:pt x="11699" y="21600"/>
                          <a:pt x="11699" y="21600"/>
                        </a:cubicBezTo>
                        <a:cubicBezTo>
                          <a:pt x="11699" y="21600"/>
                          <a:pt x="11717" y="21600"/>
                          <a:pt x="11717" y="21600"/>
                        </a:cubicBezTo>
                        <a:cubicBezTo>
                          <a:pt x="17184" y="21593"/>
                          <a:pt x="21600" y="19818"/>
                          <a:pt x="21600" y="17621"/>
                        </a:cubicBezTo>
                        <a:cubicBezTo>
                          <a:pt x="21600" y="0"/>
                          <a:pt x="21600" y="0"/>
                          <a:pt x="21600" y="0"/>
                        </a:cubicBezTo>
                        <a:lnTo>
                          <a:pt x="15599" y="0"/>
                        </a:lnTo>
                        <a:close/>
                      </a:path>
                    </a:pathLst>
                  </a:custGeom>
                  <a:solidFill>
                    <a:srgbClr val="939598"/>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grpSp>
          </p:grpSp>
        </p:grpSp>
        <p:sp>
          <p:nvSpPr>
            <p:cNvPr id="240" name="Rectangle 36"/>
            <p:cNvSpPr/>
            <p:nvPr/>
          </p:nvSpPr>
          <p:spPr>
            <a:xfrm>
              <a:off x="0" y="-2"/>
              <a:ext cx="12192000" cy="685800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a:ea typeface="Segoe UI"/>
                  <a:cs typeface="Segoe UI"/>
                  <a:sym typeface="Segoe UI"/>
                </a:defRPr>
              </a:pPr>
              <a:endParaRPr/>
            </a:p>
          </p:txBody>
        </p:sp>
      </p:grpSp>
      <p:sp>
        <p:nvSpPr>
          <p:cNvPr id="242" name="Body Level One…"/>
          <p:cNvSpPr txBox="1">
            <a:spLocks noGrp="1"/>
          </p:cNvSpPr>
          <p:nvPr>
            <p:ph type="body" idx="1"/>
          </p:nvPr>
        </p:nvSpPr>
        <p:spPr>
          <a:xfrm>
            <a:off x="0" y="0"/>
            <a:ext cx="12192000" cy="6857998"/>
          </a:xfrm>
          <a:prstGeom prst="rect">
            <a:avLst/>
          </a:prstGeom>
          <a:solidFill>
            <a:srgbClr val="5C315E">
              <a:alpha val="64999"/>
            </a:srgbClr>
          </a:solidFill>
        </p:spPr>
        <p:txBody>
          <a:bodyPr lIns="0" tIns="0" rIns="0" bIns="0">
            <a:normAutofit/>
          </a:bodyPr>
          <a:lstStyle>
            <a:lvl1pPr marL="0" indent="0">
              <a:buSzTx/>
              <a:buFontTx/>
              <a:buNone/>
              <a:defRPr sz="1800">
                <a:latin typeface="Palatino Linotype"/>
                <a:ea typeface="Palatino Linotype"/>
                <a:cs typeface="Palatino Linotype"/>
                <a:sym typeface="Palatino Linotype"/>
              </a:defRPr>
            </a:lvl1pPr>
            <a:lvl2pPr marL="0" indent="0">
              <a:buSzTx/>
              <a:buFontTx/>
              <a:buNone/>
              <a:defRPr sz="1800">
                <a:latin typeface="Palatino Linotype"/>
                <a:ea typeface="Palatino Linotype"/>
                <a:cs typeface="Palatino Linotype"/>
                <a:sym typeface="Palatino Linotype"/>
              </a:defRPr>
            </a:lvl2pPr>
            <a:lvl3pPr marL="0" indent="0">
              <a:buSzTx/>
              <a:buFontTx/>
              <a:buNone/>
              <a:defRPr sz="1800">
                <a:latin typeface="Palatino Linotype"/>
                <a:ea typeface="Palatino Linotype"/>
                <a:cs typeface="Palatino Linotype"/>
                <a:sym typeface="Palatino Linotype"/>
              </a:defRPr>
            </a:lvl3pPr>
            <a:lvl4pPr marL="215999" indent="-215999">
              <a:buFontTx/>
              <a:defRPr sz="1800">
                <a:latin typeface="Palatino Linotype"/>
                <a:ea typeface="Palatino Linotype"/>
                <a:cs typeface="Palatino Linotype"/>
                <a:sym typeface="Palatino Linotype"/>
              </a:defRPr>
            </a:lvl4pPr>
            <a:lvl5pPr marL="359999" indent="-215999">
              <a:buFontTx/>
              <a:buChar char="›"/>
              <a:defRPr sz="1800">
                <a:latin typeface="Palatino Linotype"/>
                <a:ea typeface="Palatino Linotype"/>
                <a:cs typeface="Palatino Linotype"/>
                <a:sym typeface="Palatino Linotype"/>
              </a:defRPr>
            </a:lvl5pPr>
          </a:lstStyle>
          <a:p>
            <a:r>
              <a:t>Body Level One</a:t>
            </a:r>
          </a:p>
          <a:p>
            <a:pPr lvl="1"/>
            <a:r>
              <a:t>Body Level Two</a:t>
            </a:r>
          </a:p>
          <a:p>
            <a:pPr lvl="2"/>
            <a:r>
              <a:t>Body Level Three</a:t>
            </a:r>
          </a:p>
          <a:p>
            <a:pPr lvl="3"/>
            <a:r>
              <a:t>Body Level Four</a:t>
            </a:r>
          </a:p>
          <a:p>
            <a:pPr lvl="4"/>
            <a:r>
              <a:t>Body Level Five</a:t>
            </a:r>
          </a:p>
        </p:txBody>
      </p:sp>
      <p:sp>
        <p:nvSpPr>
          <p:cNvPr id="243" name="Title Text"/>
          <p:cNvSpPr txBox="1">
            <a:spLocks noGrp="1"/>
          </p:cNvSpPr>
          <p:nvPr>
            <p:ph type="title"/>
          </p:nvPr>
        </p:nvSpPr>
        <p:spPr>
          <a:xfrm>
            <a:off x="1103085" y="1787317"/>
            <a:ext cx="9985829" cy="1569661"/>
          </a:xfrm>
          <a:prstGeom prst="rect">
            <a:avLst/>
          </a:prstGeom>
          <a:ln w="3175">
            <a:solidFill>
              <a:srgbClr val="FFFFFF">
                <a:alpha val="0"/>
              </a:srgbClr>
            </a:solidFill>
            <a:round/>
          </a:ln>
        </p:spPr>
        <p:txBody>
          <a:bodyPr lIns="0" tIns="0" rIns="0" bIns="0" anchor="b">
            <a:normAutofit/>
          </a:bodyPr>
          <a:lstStyle>
            <a:lvl1pPr algn="ctr">
              <a:lnSpc>
                <a:spcPct val="85000"/>
              </a:lnSpc>
              <a:defRPr sz="6000">
                <a:solidFill>
                  <a:srgbClr val="FFFFFF"/>
                </a:solidFill>
                <a:latin typeface="Palatino Linotype"/>
                <a:ea typeface="Palatino Linotype"/>
                <a:cs typeface="Palatino Linotype"/>
                <a:sym typeface="Palatino Linotype"/>
              </a:defRPr>
            </a:lvl1pPr>
          </a:lstStyle>
          <a:p>
            <a:r>
              <a:t>Title Text</a:t>
            </a:r>
          </a:p>
        </p:txBody>
      </p:sp>
      <p:sp>
        <p:nvSpPr>
          <p:cNvPr id="244" name="Text Placeholder 25"/>
          <p:cNvSpPr>
            <a:spLocks noGrp="1"/>
          </p:cNvSpPr>
          <p:nvPr>
            <p:ph type="body" sz="quarter" idx="13"/>
          </p:nvPr>
        </p:nvSpPr>
        <p:spPr>
          <a:xfrm>
            <a:off x="3828758" y="3585579"/>
            <a:ext cx="4534491" cy="329419"/>
          </a:xfrm>
          <a:prstGeom prst="rect">
            <a:avLst/>
          </a:prstGeom>
          <a:ln>
            <a:solidFill>
              <a:srgbClr val="FFFFFF"/>
            </a:solidFill>
            <a:round/>
          </a:ln>
        </p:spPr>
        <p:txBody>
          <a:bodyPr lIns="72000" tIns="72000" rIns="72000" bIns="72000">
            <a:normAutofit/>
          </a:bodyPr>
          <a:lstStyle/>
          <a:p>
            <a:pPr marL="0" indent="0" algn="ctr">
              <a:lnSpc>
                <a:spcPct val="100000"/>
              </a:lnSpc>
              <a:spcBef>
                <a:spcPts val="0"/>
              </a:spcBef>
              <a:buSzTx/>
              <a:buFontTx/>
              <a:buNone/>
              <a:defRPr sz="1200" b="1" cap="all" spc="400">
                <a:solidFill>
                  <a:srgbClr val="FFFFFF"/>
                </a:solidFill>
                <a:latin typeface="Segoe UI Semibold"/>
                <a:ea typeface="Segoe UI Semibold"/>
                <a:cs typeface="Segoe UI Semibold"/>
                <a:sym typeface="Segoe UI Semibold"/>
              </a:defRPr>
            </a:pPr>
            <a:endParaRPr/>
          </a:p>
        </p:txBody>
      </p:sp>
      <p:sp>
        <p:nvSpPr>
          <p:cNvPr id="245" name="Picture Placeholder 33"/>
          <p:cNvSpPr>
            <a:spLocks noGrp="1"/>
          </p:cNvSpPr>
          <p:nvPr>
            <p:ph type="pic" idx="14"/>
          </p:nvPr>
        </p:nvSpPr>
        <p:spPr>
          <a:xfrm>
            <a:off x="0" y="0"/>
            <a:ext cx="12192000" cy="6858000"/>
          </a:xfrm>
          <a:prstGeom prst="rect">
            <a:avLst/>
          </a:prstGeom>
        </p:spPr>
        <p:txBody>
          <a:bodyPr lIns="91439" rIns="91439"/>
          <a:lstStyle/>
          <a:p>
            <a:endParaRPr/>
          </a:p>
        </p:txBody>
      </p:sp>
      <p:sp>
        <p:nvSpPr>
          <p:cNvPr id="246" name="Text Placeholder 35"/>
          <p:cNvSpPr>
            <a:spLocks noGrp="1"/>
          </p:cNvSpPr>
          <p:nvPr>
            <p:ph type="body" sz="quarter" idx="15"/>
          </p:nvPr>
        </p:nvSpPr>
        <p:spPr>
          <a:xfrm>
            <a:off x="0" y="5706000"/>
            <a:ext cx="12192000" cy="1152001"/>
          </a:xfrm>
          <a:prstGeom prst="rect">
            <a:avLst/>
          </a:prstGeom>
          <a:blipFill>
            <a:blip r:embed="rId2"/>
            <a:stretch>
              <a:fillRect/>
            </a:stretch>
          </a:blipFill>
        </p:spPr>
        <p:txBody>
          <a:bodyPr lIns="0" tIns="0" rIns="0" bIns="0">
            <a:normAutofit/>
          </a:bodyPr>
          <a:lstStyle/>
          <a:p>
            <a:pPr marL="0" indent="0">
              <a:buSzTx/>
              <a:buFontTx/>
              <a:buNone/>
              <a:defRPr sz="1800">
                <a:latin typeface="Palatino Linotype"/>
                <a:ea typeface="Palatino Linotype"/>
                <a:cs typeface="Palatino Linotype"/>
                <a:sym typeface="Palatino Linotype"/>
              </a:defRPr>
            </a:pPr>
            <a:endParaRPr/>
          </a:p>
        </p:txBody>
      </p:sp>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517355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3-Column Content (B)">
    <p:spTree>
      <p:nvGrpSpPr>
        <p:cNvPr id="1" name=""/>
        <p:cNvGrpSpPr/>
        <p:nvPr/>
      </p:nvGrpSpPr>
      <p:grpSpPr>
        <a:xfrm>
          <a:off x="0" y="0"/>
          <a:ext cx="0" cy="0"/>
          <a:chOff x="0" y="0"/>
          <a:chExt cx="0" cy="0"/>
        </a:xfrm>
      </p:grpSpPr>
      <p:sp>
        <p:nvSpPr>
          <p:cNvPr id="292" name="Body Level One…"/>
          <p:cNvSpPr txBox="1">
            <a:spLocks noGrp="1"/>
          </p:cNvSpPr>
          <p:nvPr>
            <p:ph type="body" sz="quarter" idx="1"/>
          </p:nvPr>
        </p:nvSpPr>
        <p:spPr>
          <a:xfrm>
            <a:off x="550864" y="501650"/>
            <a:ext cx="7250112" cy="738665"/>
          </a:xfrm>
          <a:prstGeom prst="rect">
            <a:avLst/>
          </a:prstGeom>
        </p:spPr>
        <p:txBody>
          <a:bodyPr lIns="0" tIns="0" rIns="0" bIns="0">
            <a:normAutofit/>
          </a:bodyPr>
          <a:lstStyle>
            <a:lvl1pPr marL="0" indent="0">
              <a:spcBef>
                <a:spcPts val="0"/>
              </a:spcBef>
              <a:buSzTx/>
              <a:buFontTx/>
              <a:buNone/>
              <a:defRPr sz="4000">
                <a:solidFill>
                  <a:srgbClr val="5C315E"/>
                </a:solidFill>
                <a:latin typeface="Palatino Linotype"/>
                <a:ea typeface="Palatino Linotype"/>
                <a:cs typeface="Palatino Linotype"/>
                <a:sym typeface="Palatino Linotype"/>
              </a:defRPr>
            </a:lvl1pPr>
            <a:lvl2pPr marL="0" indent="0">
              <a:spcBef>
                <a:spcPts val="0"/>
              </a:spcBef>
              <a:buSzTx/>
              <a:buFontTx/>
              <a:buNone/>
              <a:defRPr sz="4000">
                <a:solidFill>
                  <a:srgbClr val="5C315E"/>
                </a:solidFill>
                <a:latin typeface="Palatino Linotype"/>
                <a:ea typeface="Palatino Linotype"/>
                <a:cs typeface="Palatino Linotype"/>
                <a:sym typeface="Palatino Linotype"/>
              </a:defRPr>
            </a:lvl2pPr>
            <a:lvl3pPr marL="0" indent="0">
              <a:spcBef>
                <a:spcPts val="0"/>
              </a:spcBef>
              <a:buSzTx/>
              <a:buFontTx/>
              <a:buNone/>
              <a:defRPr sz="4000">
                <a:solidFill>
                  <a:srgbClr val="5C315E"/>
                </a:solidFill>
                <a:latin typeface="Palatino Linotype"/>
                <a:ea typeface="Palatino Linotype"/>
                <a:cs typeface="Palatino Linotype"/>
                <a:sym typeface="Palatino Linotype"/>
              </a:defRPr>
            </a:lvl3pPr>
            <a:lvl4pPr marL="480000" indent="-480000">
              <a:spcBef>
                <a:spcPts val="0"/>
              </a:spcBef>
              <a:buFontTx/>
              <a:defRPr sz="4000">
                <a:solidFill>
                  <a:srgbClr val="5C315E"/>
                </a:solidFill>
                <a:latin typeface="Palatino Linotype"/>
                <a:ea typeface="Palatino Linotype"/>
                <a:cs typeface="Palatino Linotype"/>
                <a:sym typeface="Palatino Linotype"/>
              </a:defRPr>
            </a:lvl4pPr>
            <a:lvl5pPr marL="623999" indent="-479999">
              <a:spcBef>
                <a:spcPts val="0"/>
              </a:spcBef>
              <a:buFontTx/>
              <a:buChar char="›"/>
              <a:defRPr sz="4000">
                <a:solidFill>
                  <a:srgbClr val="5C315E"/>
                </a:solidFill>
                <a:latin typeface="Palatino Linotype"/>
                <a:ea typeface="Palatino Linotype"/>
                <a:cs typeface="Palatino Linotype"/>
                <a:sym typeface="Palatino Linotype"/>
              </a:defRPr>
            </a:lvl5pPr>
          </a:lstStyle>
          <a:p>
            <a:r>
              <a:t>Body Level One</a:t>
            </a:r>
          </a:p>
          <a:p>
            <a:pPr lvl="1"/>
            <a:r>
              <a:t>Body Level Two</a:t>
            </a:r>
          </a:p>
          <a:p>
            <a:pPr lvl="2"/>
            <a:r>
              <a:t>Body Level Three</a:t>
            </a:r>
          </a:p>
          <a:p>
            <a:pPr lvl="3"/>
            <a:r>
              <a:t>Body Level Four</a:t>
            </a:r>
          </a:p>
          <a:p>
            <a:pPr lvl="4"/>
            <a:r>
              <a:t>Body Level Five</a:t>
            </a:r>
          </a:p>
        </p:txBody>
      </p:sp>
      <p:sp>
        <p:nvSpPr>
          <p:cNvPr id="293" name="Text Placeholder 39"/>
          <p:cNvSpPr>
            <a:spLocks noGrp="1"/>
          </p:cNvSpPr>
          <p:nvPr>
            <p:ph type="body" sz="half" idx="13"/>
          </p:nvPr>
        </p:nvSpPr>
        <p:spPr>
          <a:xfrm>
            <a:off x="8229600" y="0"/>
            <a:ext cx="3962400" cy="6858000"/>
          </a:xfrm>
          <a:prstGeom prst="rect">
            <a:avLst/>
          </a:prstGeom>
          <a:solidFill>
            <a:srgbClr val="5C315E">
              <a:alpha val="64999"/>
            </a:srgbClr>
          </a:solidFill>
        </p:spPr>
        <p:txBody>
          <a:bodyPr lIns="0" tIns="0" rIns="0" bIns="0">
            <a:normAutofit/>
          </a:bodyPr>
          <a:lstStyle/>
          <a:p>
            <a:pPr marL="0" indent="0">
              <a:buSzTx/>
              <a:buFontTx/>
              <a:buNone/>
              <a:defRPr sz="1800">
                <a:latin typeface="Palatino Linotype"/>
                <a:ea typeface="Palatino Linotype"/>
                <a:cs typeface="Palatino Linotype"/>
                <a:sym typeface="Palatino Linotype"/>
              </a:defRPr>
            </a:pPr>
            <a:endParaRPr/>
          </a:p>
        </p:txBody>
      </p:sp>
      <p:sp>
        <p:nvSpPr>
          <p:cNvPr id="294" name="Picture Placeholder 33"/>
          <p:cNvSpPr>
            <a:spLocks noGrp="1"/>
          </p:cNvSpPr>
          <p:nvPr>
            <p:ph type="pic" sz="half" idx="14"/>
          </p:nvPr>
        </p:nvSpPr>
        <p:spPr>
          <a:xfrm>
            <a:off x="8229600" y="0"/>
            <a:ext cx="3962400" cy="6858000"/>
          </a:xfrm>
          <a:prstGeom prst="rect">
            <a:avLst/>
          </a:prstGeom>
        </p:spPr>
        <p:txBody>
          <a:bodyPr lIns="91439" rIns="91439"/>
          <a:lstStyle/>
          <a:p>
            <a:endParaRPr/>
          </a:p>
        </p:txBody>
      </p:sp>
      <p:sp>
        <p:nvSpPr>
          <p:cNvPr id="295" name="Slide Number"/>
          <p:cNvSpPr txBox="1">
            <a:spLocks noGrp="1"/>
          </p:cNvSpPr>
          <p:nvPr>
            <p:ph type="sldNum" sz="quarter" idx="2"/>
          </p:nvPr>
        </p:nvSpPr>
        <p:spPr>
          <a:xfrm>
            <a:off x="11514135" y="6475411"/>
            <a:ext cx="127001" cy="127001"/>
          </a:xfrm>
          <a:prstGeom prst="rect">
            <a:avLst/>
          </a:prstGeom>
        </p:spPr>
        <p:txBody>
          <a:bodyPr lIns="0" tIns="0" rIns="0" bIns="0"/>
          <a:lstStyle>
            <a:lvl1pPr>
              <a:defRPr sz="900">
                <a:solidFill>
                  <a:srgbClr val="FFFFFF"/>
                </a:solidFill>
                <a:latin typeface="Palatino Linotype"/>
                <a:ea typeface="Palatino Linotype"/>
                <a:cs typeface="Palatino Linotype"/>
                <a:sym typeface="Palatino Linotype"/>
              </a:defRPr>
            </a:lvl1pPr>
          </a:lstStyle>
          <a:p>
            <a:fld id="{86CB4B4D-7CA3-9044-876B-883B54F8677D}" type="slidenum">
              <a:t>‹#›</a:t>
            </a:fld>
            <a:endParaRPr/>
          </a:p>
        </p:txBody>
      </p:sp>
    </p:spTree>
    <p:extLst>
      <p:ext uri="{BB962C8B-B14F-4D97-AF65-F5344CB8AC3E}">
        <p14:creationId xmlns:p14="http://schemas.microsoft.com/office/powerpoint/2010/main" val="194962415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264" name="Slide Number"/>
          <p:cNvSpPr txBox="1">
            <a:spLocks noGrp="1"/>
          </p:cNvSpPr>
          <p:nvPr>
            <p:ph type="sldNum" sz="quarter" idx="2"/>
          </p:nvPr>
        </p:nvSpPr>
        <p:spPr>
          <a:xfrm>
            <a:off x="11514135" y="6475411"/>
            <a:ext cx="127001" cy="127001"/>
          </a:xfrm>
          <a:prstGeom prst="rect">
            <a:avLst/>
          </a:prstGeom>
        </p:spPr>
        <p:txBody>
          <a:bodyPr lIns="0" tIns="0" rIns="0" bIns="0"/>
          <a:lstStyle>
            <a:lvl1pPr>
              <a:defRPr sz="900">
                <a:solidFill>
                  <a:srgbClr val="5C315E"/>
                </a:solidFill>
                <a:latin typeface="Palatino Linotype"/>
                <a:ea typeface="Palatino Linotype"/>
                <a:cs typeface="Palatino Linotype"/>
                <a:sym typeface="Palatino Linotype"/>
              </a:defRPr>
            </a:lvl1pPr>
          </a:lstStyle>
          <a:p>
            <a:fld id="{86CB4B4D-7CA3-9044-876B-883B54F8677D}" type="slidenum">
              <a:t>‹#›</a:t>
            </a:fld>
            <a:endParaRPr/>
          </a:p>
        </p:txBody>
      </p:sp>
      <p:sp>
        <p:nvSpPr>
          <p:cNvPr id="265" name="Body Level One…"/>
          <p:cNvSpPr txBox="1">
            <a:spLocks noGrp="1"/>
          </p:cNvSpPr>
          <p:nvPr>
            <p:ph type="body" idx="1"/>
          </p:nvPr>
        </p:nvSpPr>
        <p:spPr>
          <a:xfrm>
            <a:off x="0" y="0"/>
            <a:ext cx="12192000" cy="3429000"/>
          </a:xfrm>
          <a:prstGeom prst="rect">
            <a:avLst/>
          </a:prstGeom>
          <a:solidFill>
            <a:srgbClr val="5C315E">
              <a:alpha val="64999"/>
            </a:srgbClr>
          </a:solidFill>
        </p:spPr>
        <p:txBody>
          <a:bodyPr lIns="0" tIns="0" rIns="0" bIns="0">
            <a:normAutofit/>
          </a:bodyPr>
          <a:lstStyle>
            <a:lvl1pPr marL="0" indent="0">
              <a:buSzTx/>
              <a:buFontTx/>
              <a:buNone/>
              <a:defRPr sz="1800">
                <a:latin typeface="Palatino Linotype"/>
                <a:ea typeface="Palatino Linotype"/>
                <a:cs typeface="Palatino Linotype"/>
                <a:sym typeface="Palatino Linotype"/>
              </a:defRPr>
            </a:lvl1pPr>
            <a:lvl2pPr marL="0" indent="0">
              <a:buSzTx/>
              <a:buFontTx/>
              <a:buNone/>
              <a:defRPr sz="1800">
                <a:latin typeface="Palatino Linotype"/>
                <a:ea typeface="Palatino Linotype"/>
                <a:cs typeface="Palatino Linotype"/>
                <a:sym typeface="Palatino Linotype"/>
              </a:defRPr>
            </a:lvl2pPr>
            <a:lvl3pPr marL="0" indent="0">
              <a:buSzTx/>
              <a:buFontTx/>
              <a:buNone/>
              <a:defRPr sz="1800">
                <a:latin typeface="Palatino Linotype"/>
                <a:ea typeface="Palatino Linotype"/>
                <a:cs typeface="Palatino Linotype"/>
                <a:sym typeface="Palatino Linotype"/>
              </a:defRPr>
            </a:lvl3pPr>
            <a:lvl4pPr marL="215999" indent="-215999">
              <a:buFontTx/>
              <a:defRPr sz="1800">
                <a:latin typeface="Palatino Linotype"/>
                <a:ea typeface="Palatino Linotype"/>
                <a:cs typeface="Palatino Linotype"/>
                <a:sym typeface="Palatino Linotype"/>
              </a:defRPr>
            </a:lvl4pPr>
            <a:lvl5pPr marL="359999" indent="-215999">
              <a:buFontTx/>
              <a:buChar char="›"/>
              <a:defRPr sz="1800">
                <a:latin typeface="Palatino Linotype"/>
                <a:ea typeface="Palatino Linotype"/>
                <a:cs typeface="Palatino Linotype"/>
                <a:sym typeface="Palatino Linotype"/>
              </a:defRPr>
            </a:lvl5pPr>
          </a:lstStyle>
          <a:p>
            <a:r>
              <a:t>Body Level One</a:t>
            </a:r>
          </a:p>
          <a:p>
            <a:pPr lvl="1"/>
            <a:r>
              <a:t>Body Level Two</a:t>
            </a:r>
          </a:p>
          <a:p>
            <a:pPr lvl="2"/>
            <a:r>
              <a:t>Body Level Three</a:t>
            </a:r>
          </a:p>
          <a:p>
            <a:pPr lvl="3"/>
            <a:r>
              <a:t>Body Level Four</a:t>
            </a:r>
          </a:p>
          <a:p>
            <a:pPr lvl="4"/>
            <a:r>
              <a:t>Body Level Five</a:t>
            </a:r>
          </a:p>
        </p:txBody>
      </p:sp>
      <p:sp>
        <p:nvSpPr>
          <p:cNvPr id="266" name="Picture Placeholder 33"/>
          <p:cNvSpPr>
            <a:spLocks noGrp="1"/>
          </p:cNvSpPr>
          <p:nvPr>
            <p:ph type="pic" idx="13"/>
          </p:nvPr>
        </p:nvSpPr>
        <p:spPr>
          <a:xfrm>
            <a:off x="0" y="0"/>
            <a:ext cx="12192000" cy="3430800"/>
          </a:xfrm>
          <a:prstGeom prst="rect">
            <a:avLst/>
          </a:prstGeom>
        </p:spPr>
        <p:txBody>
          <a:bodyPr lIns="91439" rIns="91439"/>
          <a:lstStyle/>
          <a:p>
            <a:endParaRPr/>
          </a:p>
        </p:txBody>
      </p:sp>
      <p:sp>
        <p:nvSpPr>
          <p:cNvPr id="267" name="Text Placeholder 5"/>
          <p:cNvSpPr>
            <a:spLocks noGrp="1"/>
          </p:cNvSpPr>
          <p:nvPr>
            <p:ph type="body" sz="quarter" idx="14"/>
          </p:nvPr>
        </p:nvSpPr>
        <p:spPr>
          <a:xfrm>
            <a:off x="550862" y="501650"/>
            <a:ext cx="11090276" cy="738665"/>
          </a:xfrm>
          <a:prstGeom prst="rect">
            <a:avLst/>
          </a:prstGeom>
        </p:spPr>
        <p:txBody>
          <a:bodyPr lIns="0" tIns="0" rIns="0" bIns="0">
            <a:normAutofit/>
          </a:bodyPr>
          <a:lstStyle/>
          <a:p>
            <a:pPr marL="0" indent="0">
              <a:spcBef>
                <a:spcPts val="0"/>
              </a:spcBef>
              <a:buSzTx/>
              <a:buFontTx/>
              <a:buNone/>
              <a:defRPr sz="4000">
                <a:solidFill>
                  <a:srgbClr val="FFFFFF"/>
                </a:solidFill>
                <a:latin typeface="Palatino Linotype"/>
                <a:ea typeface="Palatino Linotype"/>
                <a:cs typeface="Palatino Linotype"/>
                <a:sym typeface="Palatino Linotype"/>
              </a:defRPr>
            </a:pPr>
            <a:endParaRPr/>
          </a:p>
        </p:txBody>
      </p:sp>
      <p:sp>
        <p:nvSpPr>
          <p:cNvPr id="268" name="Text Placeholder 202"/>
          <p:cNvSpPr>
            <a:spLocks noGrp="1"/>
          </p:cNvSpPr>
          <p:nvPr>
            <p:ph type="body" sz="quarter" idx="15"/>
          </p:nvPr>
        </p:nvSpPr>
        <p:spPr>
          <a:xfrm>
            <a:off x="550864" y="3289406"/>
            <a:ext cx="1008001" cy="1008001"/>
          </a:xfrm>
          <a:prstGeom prst="rect">
            <a:avLst/>
          </a:prstGeom>
          <a:solidFill>
            <a:srgbClr val="FFFFFF"/>
          </a:solidFill>
          <a:ln w="3175">
            <a:solidFill>
              <a:srgbClr val="FFFFFF">
                <a:alpha val="0"/>
              </a:srgbClr>
            </a:solidFill>
            <a:round/>
          </a:ln>
          <a:effectLst>
            <a:outerShdw blurRad="152400" dist="12700" dir="5400000" rotWithShape="0">
              <a:srgbClr val="000000">
                <a:alpha val="20000"/>
              </a:srgbClr>
            </a:outerShdw>
          </a:effectLst>
        </p:spPr>
        <p:txBody>
          <a:bodyPr lIns="0" tIns="0" rIns="0" bIns="0">
            <a:normAutofit/>
          </a:bodyPr>
          <a:lstStyle/>
          <a:p>
            <a:pPr marL="0" indent="0">
              <a:buSzTx/>
              <a:buFontTx/>
              <a:buNone/>
              <a:defRPr sz="1800">
                <a:latin typeface="Palatino Linotype"/>
                <a:ea typeface="Palatino Linotype"/>
                <a:cs typeface="Palatino Linotype"/>
                <a:sym typeface="Palatino Linotype"/>
              </a:defRPr>
            </a:pPr>
            <a:endParaRPr/>
          </a:p>
        </p:txBody>
      </p:sp>
      <p:sp>
        <p:nvSpPr>
          <p:cNvPr id="269" name="Text Placeholder 204"/>
          <p:cNvSpPr>
            <a:spLocks noGrp="1"/>
          </p:cNvSpPr>
          <p:nvPr>
            <p:ph type="body" sz="quarter" idx="16"/>
          </p:nvPr>
        </p:nvSpPr>
        <p:spPr>
          <a:xfrm>
            <a:off x="550863" y="4512447"/>
            <a:ext cx="1872002" cy="1322414"/>
          </a:xfrm>
          <a:prstGeom prst="rect">
            <a:avLst/>
          </a:prstGeom>
        </p:spPr>
        <p:txBody>
          <a:bodyPr lIns="0" tIns="0" rIns="0" bIns="0">
            <a:normAutofit/>
          </a:bodyPr>
          <a:lstStyle/>
          <a:p>
            <a:pPr marL="0" indent="0">
              <a:buSzTx/>
              <a:buFontTx/>
              <a:buNone/>
              <a:defRPr sz="1800">
                <a:solidFill>
                  <a:srgbClr val="5C315E"/>
                </a:solidFill>
                <a:latin typeface="Palatino Linotype"/>
                <a:ea typeface="Palatino Linotype"/>
                <a:cs typeface="Palatino Linotype"/>
                <a:sym typeface="Palatino Linotype"/>
              </a:defRPr>
            </a:pPr>
            <a:endParaRPr/>
          </a:p>
        </p:txBody>
      </p:sp>
      <p:sp>
        <p:nvSpPr>
          <p:cNvPr id="270" name="Text Placeholder 202"/>
          <p:cNvSpPr>
            <a:spLocks noGrp="1"/>
          </p:cNvSpPr>
          <p:nvPr>
            <p:ph type="body" sz="quarter" idx="17"/>
          </p:nvPr>
        </p:nvSpPr>
        <p:spPr>
          <a:xfrm>
            <a:off x="2857792" y="3289406"/>
            <a:ext cx="1008001" cy="1008001"/>
          </a:xfrm>
          <a:prstGeom prst="rect">
            <a:avLst/>
          </a:prstGeom>
          <a:solidFill>
            <a:srgbClr val="FFFFFF"/>
          </a:solidFill>
          <a:ln w="3175">
            <a:solidFill>
              <a:srgbClr val="FFFFFF">
                <a:alpha val="0"/>
              </a:srgbClr>
            </a:solidFill>
            <a:round/>
          </a:ln>
          <a:effectLst>
            <a:outerShdw blurRad="152400" dist="12700" dir="5400000" rotWithShape="0">
              <a:srgbClr val="000000">
                <a:alpha val="20000"/>
              </a:srgbClr>
            </a:outerShdw>
          </a:effectLst>
        </p:spPr>
        <p:txBody>
          <a:bodyPr lIns="0" tIns="0" rIns="0" bIns="0">
            <a:normAutofit/>
          </a:bodyPr>
          <a:lstStyle/>
          <a:p>
            <a:pPr marL="0" indent="0">
              <a:buSzTx/>
              <a:buFontTx/>
              <a:buNone/>
              <a:defRPr sz="1800">
                <a:latin typeface="Palatino Linotype"/>
                <a:ea typeface="Palatino Linotype"/>
                <a:cs typeface="Palatino Linotype"/>
                <a:sym typeface="Palatino Linotype"/>
              </a:defRPr>
            </a:pPr>
            <a:endParaRPr/>
          </a:p>
        </p:txBody>
      </p:sp>
      <p:sp>
        <p:nvSpPr>
          <p:cNvPr id="271" name="Text Placeholder 204"/>
          <p:cNvSpPr>
            <a:spLocks noGrp="1"/>
          </p:cNvSpPr>
          <p:nvPr>
            <p:ph type="body" sz="quarter" idx="18"/>
          </p:nvPr>
        </p:nvSpPr>
        <p:spPr>
          <a:xfrm>
            <a:off x="2857792" y="4512447"/>
            <a:ext cx="1872001" cy="1322414"/>
          </a:xfrm>
          <a:prstGeom prst="rect">
            <a:avLst/>
          </a:prstGeom>
        </p:spPr>
        <p:txBody>
          <a:bodyPr lIns="0" tIns="0" rIns="0" bIns="0">
            <a:normAutofit/>
          </a:bodyPr>
          <a:lstStyle/>
          <a:p>
            <a:pPr marL="0" indent="0">
              <a:buSzTx/>
              <a:buFontTx/>
              <a:buNone/>
              <a:defRPr sz="1800">
                <a:solidFill>
                  <a:srgbClr val="5C315E"/>
                </a:solidFill>
                <a:latin typeface="Palatino Linotype"/>
                <a:ea typeface="Palatino Linotype"/>
                <a:cs typeface="Palatino Linotype"/>
                <a:sym typeface="Palatino Linotype"/>
              </a:defRPr>
            </a:pPr>
            <a:endParaRPr/>
          </a:p>
        </p:txBody>
      </p:sp>
      <p:sp>
        <p:nvSpPr>
          <p:cNvPr id="272" name="Text Placeholder 202"/>
          <p:cNvSpPr>
            <a:spLocks noGrp="1"/>
          </p:cNvSpPr>
          <p:nvPr>
            <p:ph type="body" sz="quarter" idx="19"/>
          </p:nvPr>
        </p:nvSpPr>
        <p:spPr>
          <a:xfrm>
            <a:off x="5158423" y="3289406"/>
            <a:ext cx="1008001" cy="1008001"/>
          </a:xfrm>
          <a:prstGeom prst="rect">
            <a:avLst/>
          </a:prstGeom>
          <a:solidFill>
            <a:srgbClr val="FFFFFF"/>
          </a:solidFill>
          <a:ln w="3175">
            <a:solidFill>
              <a:srgbClr val="FFFFFF">
                <a:alpha val="0"/>
              </a:srgbClr>
            </a:solidFill>
            <a:round/>
          </a:ln>
          <a:effectLst>
            <a:outerShdw blurRad="152400" dist="12700" dir="5400000" rotWithShape="0">
              <a:srgbClr val="000000">
                <a:alpha val="20000"/>
              </a:srgbClr>
            </a:outerShdw>
          </a:effectLst>
        </p:spPr>
        <p:txBody>
          <a:bodyPr lIns="0" tIns="0" rIns="0" bIns="0">
            <a:normAutofit/>
          </a:bodyPr>
          <a:lstStyle/>
          <a:p>
            <a:pPr marL="0" indent="0">
              <a:buSzTx/>
              <a:buFontTx/>
              <a:buNone/>
              <a:defRPr sz="1800">
                <a:latin typeface="Palatino Linotype"/>
                <a:ea typeface="Palatino Linotype"/>
                <a:cs typeface="Palatino Linotype"/>
                <a:sym typeface="Palatino Linotype"/>
              </a:defRPr>
            </a:pPr>
            <a:endParaRPr/>
          </a:p>
        </p:txBody>
      </p:sp>
      <p:sp>
        <p:nvSpPr>
          <p:cNvPr id="273" name="Text Placeholder 204"/>
          <p:cNvSpPr>
            <a:spLocks noGrp="1"/>
          </p:cNvSpPr>
          <p:nvPr>
            <p:ph type="body" sz="quarter" idx="20"/>
          </p:nvPr>
        </p:nvSpPr>
        <p:spPr>
          <a:xfrm>
            <a:off x="5158423" y="4512447"/>
            <a:ext cx="1872001" cy="1322414"/>
          </a:xfrm>
          <a:prstGeom prst="rect">
            <a:avLst/>
          </a:prstGeom>
        </p:spPr>
        <p:txBody>
          <a:bodyPr lIns="0" tIns="0" rIns="0" bIns="0">
            <a:normAutofit/>
          </a:bodyPr>
          <a:lstStyle/>
          <a:p>
            <a:pPr marL="0" indent="0">
              <a:buSzTx/>
              <a:buFontTx/>
              <a:buNone/>
              <a:defRPr sz="1800">
                <a:solidFill>
                  <a:srgbClr val="5C315E"/>
                </a:solidFill>
                <a:latin typeface="Palatino Linotype"/>
                <a:ea typeface="Palatino Linotype"/>
                <a:cs typeface="Palatino Linotype"/>
                <a:sym typeface="Palatino Linotype"/>
              </a:defRPr>
            </a:pPr>
            <a:endParaRPr/>
          </a:p>
        </p:txBody>
      </p:sp>
      <p:sp>
        <p:nvSpPr>
          <p:cNvPr id="274" name="Text Placeholder 202"/>
          <p:cNvSpPr>
            <a:spLocks noGrp="1"/>
          </p:cNvSpPr>
          <p:nvPr>
            <p:ph type="body" sz="quarter" idx="21"/>
          </p:nvPr>
        </p:nvSpPr>
        <p:spPr>
          <a:xfrm>
            <a:off x="7462208" y="3289406"/>
            <a:ext cx="1008001" cy="1008001"/>
          </a:xfrm>
          <a:prstGeom prst="rect">
            <a:avLst/>
          </a:prstGeom>
          <a:solidFill>
            <a:srgbClr val="FFFFFF"/>
          </a:solidFill>
          <a:ln w="3175">
            <a:solidFill>
              <a:srgbClr val="FFFFFF">
                <a:alpha val="0"/>
              </a:srgbClr>
            </a:solidFill>
            <a:round/>
          </a:ln>
          <a:effectLst>
            <a:outerShdw blurRad="152400" dist="12700" dir="5400000" rotWithShape="0">
              <a:srgbClr val="000000">
                <a:alpha val="20000"/>
              </a:srgbClr>
            </a:outerShdw>
          </a:effectLst>
        </p:spPr>
        <p:txBody>
          <a:bodyPr lIns="0" tIns="0" rIns="0" bIns="0">
            <a:normAutofit/>
          </a:bodyPr>
          <a:lstStyle/>
          <a:p>
            <a:pPr marL="0" indent="0">
              <a:buSzTx/>
              <a:buFontTx/>
              <a:buNone/>
              <a:defRPr sz="1800">
                <a:latin typeface="Palatino Linotype"/>
                <a:ea typeface="Palatino Linotype"/>
                <a:cs typeface="Palatino Linotype"/>
                <a:sym typeface="Palatino Linotype"/>
              </a:defRPr>
            </a:pPr>
            <a:endParaRPr/>
          </a:p>
        </p:txBody>
      </p:sp>
      <p:sp>
        <p:nvSpPr>
          <p:cNvPr id="275" name="Text Placeholder 204"/>
          <p:cNvSpPr>
            <a:spLocks noGrp="1"/>
          </p:cNvSpPr>
          <p:nvPr>
            <p:ph type="body" sz="quarter" idx="22"/>
          </p:nvPr>
        </p:nvSpPr>
        <p:spPr>
          <a:xfrm>
            <a:off x="7462208" y="4512447"/>
            <a:ext cx="1872001" cy="1322414"/>
          </a:xfrm>
          <a:prstGeom prst="rect">
            <a:avLst/>
          </a:prstGeom>
        </p:spPr>
        <p:txBody>
          <a:bodyPr lIns="0" tIns="0" rIns="0" bIns="0">
            <a:normAutofit/>
          </a:bodyPr>
          <a:lstStyle/>
          <a:p>
            <a:pPr marL="0" indent="0">
              <a:buSzTx/>
              <a:buFontTx/>
              <a:buNone/>
              <a:defRPr sz="1800">
                <a:solidFill>
                  <a:srgbClr val="5C315E"/>
                </a:solidFill>
                <a:latin typeface="Palatino Linotype"/>
                <a:ea typeface="Palatino Linotype"/>
                <a:cs typeface="Palatino Linotype"/>
                <a:sym typeface="Palatino Linotype"/>
              </a:defRPr>
            </a:pPr>
            <a:endParaRPr/>
          </a:p>
        </p:txBody>
      </p:sp>
      <p:sp>
        <p:nvSpPr>
          <p:cNvPr id="276" name="Text Placeholder 202"/>
          <p:cNvSpPr>
            <a:spLocks noGrp="1"/>
          </p:cNvSpPr>
          <p:nvPr>
            <p:ph type="body" sz="quarter" idx="23"/>
          </p:nvPr>
        </p:nvSpPr>
        <p:spPr>
          <a:xfrm>
            <a:off x="9769137" y="3289406"/>
            <a:ext cx="1008001" cy="1008001"/>
          </a:xfrm>
          <a:prstGeom prst="rect">
            <a:avLst/>
          </a:prstGeom>
          <a:solidFill>
            <a:srgbClr val="FFFFFF"/>
          </a:solidFill>
          <a:ln w="3175">
            <a:solidFill>
              <a:srgbClr val="FFFFFF">
                <a:alpha val="0"/>
              </a:srgbClr>
            </a:solidFill>
            <a:round/>
          </a:ln>
          <a:effectLst>
            <a:outerShdw blurRad="152400" dist="12700" dir="5400000" rotWithShape="0">
              <a:srgbClr val="000000">
                <a:alpha val="20000"/>
              </a:srgbClr>
            </a:outerShdw>
          </a:effectLst>
        </p:spPr>
        <p:txBody>
          <a:bodyPr lIns="0" tIns="0" rIns="0" bIns="0">
            <a:normAutofit/>
          </a:bodyPr>
          <a:lstStyle/>
          <a:p>
            <a:pPr marL="0" indent="0">
              <a:buSzTx/>
              <a:buFontTx/>
              <a:buNone/>
              <a:defRPr sz="1800">
                <a:latin typeface="Palatino Linotype"/>
                <a:ea typeface="Palatino Linotype"/>
                <a:cs typeface="Palatino Linotype"/>
                <a:sym typeface="Palatino Linotype"/>
              </a:defRPr>
            </a:pPr>
            <a:endParaRPr/>
          </a:p>
        </p:txBody>
      </p:sp>
      <p:sp>
        <p:nvSpPr>
          <p:cNvPr id="277" name="Text Placeholder 204"/>
          <p:cNvSpPr>
            <a:spLocks noGrp="1"/>
          </p:cNvSpPr>
          <p:nvPr>
            <p:ph type="body" sz="quarter" idx="24"/>
          </p:nvPr>
        </p:nvSpPr>
        <p:spPr>
          <a:xfrm>
            <a:off x="9769137" y="4512447"/>
            <a:ext cx="1872001" cy="1322414"/>
          </a:xfrm>
          <a:prstGeom prst="rect">
            <a:avLst/>
          </a:prstGeom>
        </p:spPr>
        <p:txBody>
          <a:bodyPr lIns="0" tIns="0" rIns="0" bIns="0">
            <a:normAutofit/>
          </a:bodyPr>
          <a:lstStyle/>
          <a:p>
            <a:pPr marL="0" indent="0">
              <a:buSzTx/>
              <a:buFontTx/>
              <a:buNone/>
              <a:defRPr sz="1800">
                <a:solidFill>
                  <a:srgbClr val="5C315E"/>
                </a:solidFill>
                <a:latin typeface="Palatino Linotype"/>
                <a:ea typeface="Palatino Linotype"/>
                <a:cs typeface="Palatino Linotype"/>
                <a:sym typeface="Palatino Linotype"/>
              </a:defRPr>
            </a:pPr>
            <a:endParaRPr/>
          </a:p>
        </p:txBody>
      </p:sp>
    </p:spTree>
    <p:extLst>
      <p:ext uri="{BB962C8B-B14F-4D97-AF65-F5344CB8AC3E}">
        <p14:creationId xmlns:p14="http://schemas.microsoft.com/office/powerpoint/2010/main" val="138051279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ivider">
    <p:spTree>
      <p:nvGrpSpPr>
        <p:cNvPr id="1" name=""/>
        <p:cNvGrpSpPr/>
        <p:nvPr/>
      </p:nvGrpSpPr>
      <p:grpSpPr>
        <a:xfrm>
          <a:off x="0" y="0"/>
          <a:ext cx="0" cy="0"/>
          <a:chOff x="0" y="0"/>
          <a:chExt cx="0" cy="0"/>
        </a:xfrm>
      </p:grpSpPr>
      <p:sp>
        <p:nvSpPr>
          <p:cNvPr id="254" name="Body Level One…"/>
          <p:cNvSpPr txBox="1">
            <a:spLocks noGrp="1"/>
          </p:cNvSpPr>
          <p:nvPr>
            <p:ph type="body" idx="1"/>
          </p:nvPr>
        </p:nvSpPr>
        <p:spPr>
          <a:xfrm>
            <a:off x="0" y="0"/>
            <a:ext cx="12192000" cy="6857998"/>
          </a:xfrm>
          <a:prstGeom prst="rect">
            <a:avLst/>
          </a:prstGeom>
          <a:solidFill>
            <a:srgbClr val="5C315E">
              <a:alpha val="64999"/>
            </a:srgbClr>
          </a:solidFill>
        </p:spPr>
        <p:txBody>
          <a:bodyPr lIns="0" tIns="0" rIns="0" bIns="0">
            <a:normAutofit/>
          </a:bodyPr>
          <a:lstStyle>
            <a:lvl1pPr marL="0" indent="0">
              <a:buSzTx/>
              <a:buFontTx/>
              <a:buNone/>
              <a:defRPr sz="1800">
                <a:latin typeface="Palatino Linotype"/>
                <a:ea typeface="Palatino Linotype"/>
                <a:cs typeface="Palatino Linotype"/>
                <a:sym typeface="Palatino Linotype"/>
              </a:defRPr>
            </a:lvl1pPr>
            <a:lvl2pPr marL="0" indent="0">
              <a:buSzTx/>
              <a:buFontTx/>
              <a:buNone/>
              <a:defRPr sz="1800">
                <a:latin typeface="Palatino Linotype"/>
                <a:ea typeface="Palatino Linotype"/>
                <a:cs typeface="Palatino Linotype"/>
                <a:sym typeface="Palatino Linotype"/>
              </a:defRPr>
            </a:lvl2pPr>
            <a:lvl3pPr marL="0" indent="0">
              <a:buSzTx/>
              <a:buFontTx/>
              <a:buNone/>
              <a:defRPr sz="1800">
                <a:latin typeface="Palatino Linotype"/>
                <a:ea typeface="Palatino Linotype"/>
                <a:cs typeface="Palatino Linotype"/>
                <a:sym typeface="Palatino Linotype"/>
              </a:defRPr>
            </a:lvl3pPr>
            <a:lvl4pPr marL="215999" indent="-215999">
              <a:buFontTx/>
              <a:defRPr sz="1800">
                <a:latin typeface="Palatino Linotype"/>
                <a:ea typeface="Palatino Linotype"/>
                <a:cs typeface="Palatino Linotype"/>
                <a:sym typeface="Palatino Linotype"/>
              </a:defRPr>
            </a:lvl4pPr>
            <a:lvl5pPr marL="359999" indent="-215999">
              <a:buFontTx/>
              <a:buChar char="›"/>
              <a:defRPr sz="1800">
                <a:latin typeface="Palatino Linotype"/>
                <a:ea typeface="Palatino Linotype"/>
                <a:cs typeface="Palatino Linotype"/>
                <a:sym typeface="Palatino Linotype"/>
              </a:defRPr>
            </a:lvl5pPr>
          </a:lstStyle>
          <a:p>
            <a:r>
              <a:t>Body Level One</a:t>
            </a:r>
          </a:p>
          <a:p>
            <a:pPr lvl="1"/>
            <a:r>
              <a:t>Body Level Two</a:t>
            </a:r>
          </a:p>
          <a:p>
            <a:pPr lvl="2"/>
            <a:r>
              <a:t>Body Level Three</a:t>
            </a:r>
          </a:p>
          <a:p>
            <a:pPr lvl="3"/>
            <a:r>
              <a:t>Body Level Four</a:t>
            </a:r>
          </a:p>
          <a:p>
            <a:pPr lvl="4"/>
            <a:r>
              <a:t>Body Level Five</a:t>
            </a:r>
          </a:p>
        </p:txBody>
      </p:sp>
      <p:sp>
        <p:nvSpPr>
          <p:cNvPr id="255" name="Title Text"/>
          <p:cNvSpPr txBox="1">
            <a:spLocks noGrp="1"/>
          </p:cNvSpPr>
          <p:nvPr>
            <p:ph type="title"/>
          </p:nvPr>
        </p:nvSpPr>
        <p:spPr>
          <a:xfrm>
            <a:off x="550862" y="2644169"/>
            <a:ext cx="9985829" cy="1569662"/>
          </a:xfrm>
          <a:prstGeom prst="rect">
            <a:avLst/>
          </a:prstGeom>
          <a:ln w="3175">
            <a:solidFill>
              <a:srgbClr val="FFFFFF">
                <a:alpha val="0"/>
              </a:srgbClr>
            </a:solidFill>
            <a:round/>
          </a:ln>
        </p:spPr>
        <p:txBody>
          <a:bodyPr lIns="0" tIns="0" rIns="0" bIns="0">
            <a:normAutofit/>
          </a:bodyPr>
          <a:lstStyle>
            <a:lvl1pPr>
              <a:lnSpc>
                <a:spcPct val="85000"/>
              </a:lnSpc>
              <a:defRPr sz="6000">
                <a:solidFill>
                  <a:srgbClr val="FFFFFF"/>
                </a:solidFill>
                <a:latin typeface="Palatino Linotype"/>
                <a:ea typeface="Palatino Linotype"/>
                <a:cs typeface="Palatino Linotype"/>
                <a:sym typeface="Palatino Linotype"/>
              </a:defRPr>
            </a:lvl1pPr>
          </a:lstStyle>
          <a:p>
            <a:r>
              <a:t>Title Text</a:t>
            </a:r>
          </a:p>
        </p:txBody>
      </p:sp>
      <p:sp>
        <p:nvSpPr>
          <p:cNvPr id="256" name="Picture Placeholder 33"/>
          <p:cNvSpPr>
            <a:spLocks noGrp="1"/>
          </p:cNvSpPr>
          <p:nvPr>
            <p:ph type="pic" idx="13"/>
          </p:nvPr>
        </p:nvSpPr>
        <p:spPr>
          <a:xfrm>
            <a:off x="0" y="0"/>
            <a:ext cx="12192000" cy="6858000"/>
          </a:xfrm>
          <a:prstGeom prst="rect">
            <a:avLst/>
          </a:prstGeom>
        </p:spPr>
        <p:txBody>
          <a:bodyPr lIns="91439" rIns="91439"/>
          <a:lstStyle/>
          <a:p>
            <a:endParaRPr/>
          </a:p>
        </p:txBody>
      </p:sp>
      <p:sp>
        <p:nvSpPr>
          <p:cNvPr id="2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800935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mp; Content (A)">
    <p:spTree>
      <p:nvGrpSpPr>
        <p:cNvPr id="1" name=""/>
        <p:cNvGrpSpPr/>
        <p:nvPr/>
      </p:nvGrpSpPr>
      <p:grpSpPr>
        <a:xfrm>
          <a:off x="0" y="0"/>
          <a:ext cx="0" cy="0"/>
          <a:chOff x="0" y="0"/>
          <a:chExt cx="0" cy="0"/>
        </a:xfrm>
      </p:grpSpPr>
      <p:sp>
        <p:nvSpPr>
          <p:cNvPr id="312" name="Rectangle 4"/>
          <p:cNvSpPr/>
          <p:nvPr/>
        </p:nvSpPr>
        <p:spPr>
          <a:xfrm>
            <a:off x="550863" y="1808163"/>
            <a:ext cx="11090276" cy="4357688"/>
          </a:xfrm>
          <a:prstGeom prst="rect">
            <a:avLst/>
          </a:prstGeom>
          <a:solidFill>
            <a:srgbClr val="FFFFFF"/>
          </a:solidFill>
          <a:ln w="6350">
            <a:solidFill>
              <a:srgbClr val="E5CFE6"/>
            </a:solidFill>
          </a:ln>
          <a:effectLst>
            <a:outerShdw blurRad="25400" rotWithShape="0">
              <a:srgbClr val="5C315E">
                <a:alpha val="30000"/>
              </a:srgbClr>
            </a:outerShdw>
          </a:effectLst>
        </p:spPr>
        <p:txBody>
          <a:bodyPr lIns="45719" rIns="45719"/>
          <a:lstStyle/>
          <a:p>
            <a:pPr>
              <a:lnSpc>
                <a:spcPct val="90000"/>
              </a:lnSpc>
              <a:spcBef>
                <a:spcPts val="1000"/>
              </a:spcBef>
              <a:defRPr>
                <a:solidFill>
                  <a:srgbClr val="3C3C3C"/>
                </a:solidFill>
                <a:latin typeface="Palatino Linotype"/>
                <a:ea typeface="Palatino Linotype"/>
                <a:cs typeface="Palatino Linotype"/>
                <a:sym typeface="Palatino Linotype"/>
              </a:defRPr>
            </a:pPr>
            <a:endParaRPr/>
          </a:p>
        </p:txBody>
      </p:sp>
      <p:sp>
        <p:nvSpPr>
          <p:cNvPr id="313" name="Body Level One…"/>
          <p:cNvSpPr txBox="1">
            <a:spLocks noGrp="1"/>
          </p:cNvSpPr>
          <p:nvPr>
            <p:ph type="body" idx="1"/>
          </p:nvPr>
        </p:nvSpPr>
        <p:spPr>
          <a:xfrm>
            <a:off x="730198" y="1987206"/>
            <a:ext cx="10731601" cy="3999601"/>
          </a:xfrm>
          <a:prstGeom prst="rect">
            <a:avLst/>
          </a:prstGeom>
        </p:spPr>
        <p:txBody>
          <a:bodyPr lIns="0" tIns="0" rIns="0" bIns="0">
            <a:normAutofit/>
          </a:bodyPr>
          <a:lstStyle>
            <a:lvl1pPr marL="0" indent="0">
              <a:buSzTx/>
              <a:buFontTx/>
              <a:buNone/>
              <a:defRPr sz="1800">
                <a:solidFill>
                  <a:srgbClr val="5C315E"/>
                </a:solidFill>
                <a:latin typeface="Palatino Linotype"/>
                <a:ea typeface="Palatino Linotype"/>
                <a:cs typeface="Palatino Linotype"/>
                <a:sym typeface="Palatino Linotype"/>
              </a:defRPr>
            </a:lvl1pPr>
            <a:lvl2pPr marL="0" indent="0">
              <a:buSzTx/>
              <a:buFontTx/>
              <a:buNone/>
              <a:defRPr sz="1800">
                <a:solidFill>
                  <a:srgbClr val="5C315E"/>
                </a:solidFill>
                <a:latin typeface="Palatino Linotype"/>
                <a:ea typeface="Palatino Linotype"/>
                <a:cs typeface="Palatino Linotype"/>
                <a:sym typeface="Palatino Linotype"/>
              </a:defRPr>
            </a:lvl2pPr>
            <a:lvl3pPr marL="0" indent="0">
              <a:buSzTx/>
              <a:buFontTx/>
              <a:buNone/>
              <a:defRPr sz="1800">
                <a:solidFill>
                  <a:srgbClr val="5C315E"/>
                </a:solidFill>
                <a:latin typeface="Palatino Linotype"/>
                <a:ea typeface="Palatino Linotype"/>
                <a:cs typeface="Palatino Linotype"/>
                <a:sym typeface="Palatino Linotype"/>
              </a:defRPr>
            </a:lvl3pPr>
            <a:lvl4pPr marL="215999" indent="-215999">
              <a:buFontTx/>
              <a:defRPr sz="1800">
                <a:solidFill>
                  <a:srgbClr val="5C315E"/>
                </a:solidFill>
                <a:latin typeface="Palatino Linotype"/>
                <a:ea typeface="Palatino Linotype"/>
                <a:cs typeface="Palatino Linotype"/>
                <a:sym typeface="Palatino Linotype"/>
              </a:defRPr>
            </a:lvl4pPr>
            <a:lvl5pPr marL="359999" indent="-215999">
              <a:buFontTx/>
              <a:buChar char="›"/>
              <a:defRPr sz="1800">
                <a:solidFill>
                  <a:srgbClr val="5C315E"/>
                </a:solidFill>
                <a:latin typeface="Palatino Linotype"/>
                <a:ea typeface="Palatino Linotype"/>
                <a:cs typeface="Palatino Linotype"/>
                <a:sym typeface="Palatino Linotype"/>
              </a:defRPr>
            </a:lvl5pPr>
          </a:lstStyle>
          <a:p>
            <a:r>
              <a:t>Body Level One</a:t>
            </a:r>
          </a:p>
          <a:p>
            <a:pPr lvl="1"/>
            <a:r>
              <a:t>Body Level Two</a:t>
            </a:r>
          </a:p>
          <a:p>
            <a:pPr lvl="2"/>
            <a:r>
              <a:t>Body Level Three</a:t>
            </a:r>
          </a:p>
          <a:p>
            <a:pPr lvl="3"/>
            <a:r>
              <a:t>Body Level Four</a:t>
            </a:r>
          </a:p>
          <a:p>
            <a:pPr lvl="4"/>
            <a:r>
              <a:t>Body Level Five</a:t>
            </a:r>
          </a:p>
        </p:txBody>
      </p:sp>
      <p:sp>
        <p:nvSpPr>
          <p:cNvPr id="314" name="Slide Number"/>
          <p:cNvSpPr txBox="1">
            <a:spLocks noGrp="1"/>
          </p:cNvSpPr>
          <p:nvPr>
            <p:ph type="sldNum" sz="quarter" idx="2"/>
          </p:nvPr>
        </p:nvSpPr>
        <p:spPr>
          <a:xfrm>
            <a:off x="11514135" y="6475411"/>
            <a:ext cx="127001" cy="127001"/>
          </a:xfrm>
          <a:prstGeom prst="rect">
            <a:avLst/>
          </a:prstGeom>
        </p:spPr>
        <p:txBody>
          <a:bodyPr lIns="0" tIns="0" rIns="0" bIns="0"/>
          <a:lstStyle>
            <a:lvl1pPr>
              <a:defRPr sz="900">
                <a:solidFill>
                  <a:srgbClr val="5C315E"/>
                </a:solidFill>
                <a:latin typeface="Palatino Linotype"/>
                <a:ea typeface="Palatino Linotype"/>
                <a:cs typeface="Palatino Linotype"/>
                <a:sym typeface="Palatino Linotype"/>
              </a:defRPr>
            </a:lvl1pPr>
          </a:lstStyle>
          <a:p>
            <a:fld id="{86CB4B4D-7CA3-9044-876B-883B54F8677D}" type="slidenum">
              <a:t>‹#›</a:t>
            </a:fld>
            <a:endParaRPr/>
          </a:p>
        </p:txBody>
      </p:sp>
      <p:sp>
        <p:nvSpPr>
          <p:cNvPr id="315" name="Text Placeholder 5"/>
          <p:cNvSpPr>
            <a:spLocks noGrp="1"/>
          </p:cNvSpPr>
          <p:nvPr>
            <p:ph type="body" sz="quarter" idx="13"/>
          </p:nvPr>
        </p:nvSpPr>
        <p:spPr>
          <a:xfrm>
            <a:off x="550862" y="501650"/>
            <a:ext cx="11090276" cy="738665"/>
          </a:xfrm>
          <a:prstGeom prst="rect">
            <a:avLst/>
          </a:prstGeom>
        </p:spPr>
        <p:txBody>
          <a:bodyPr lIns="0" tIns="0" rIns="0" bIns="0">
            <a:normAutofit/>
          </a:bodyPr>
          <a:lstStyle/>
          <a:p>
            <a:pPr marL="0" indent="0">
              <a:spcBef>
                <a:spcPts val="0"/>
              </a:spcBef>
              <a:buSzTx/>
              <a:buFontTx/>
              <a:buNone/>
              <a:defRPr sz="4000">
                <a:solidFill>
                  <a:srgbClr val="5C315E"/>
                </a:solidFill>
                <a:latin typeface="Palatino Linotype"/>
                <a:ea typeface="Palatino Linotype"/>
                <a:cs typeface="Palatino Linotype"/>
                <a:sym typeface="Palatino Linotype"/>
              </a:defRPr>
            </a:pPr>
            <a:endParaRPr/>
          </a:p>
        </p:txBody>
      </p:sp>
    </p:spTree>
    <p:extLst>
      <p:ext uri="{BB962C8B-B14F-4D97-AF65-F5344CB8AC3E}">
        <p14:creationId xmlns:p14="http://schemas.microsoft.com/office/powerpoint/2010/main" val="329971709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3-Column Content (A)">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xfrm>
            <a:off x="11514135" y="6475411"/>
            <a:ext cx="127001" cy="127001"/>
          </a:xfrm>
          <a:prstGeom prst="rect">
            <a:avLst/>
          </a:prstGeom>
        </p:spPr>
        <p:txBody>
          <a:bodyPr lIns="0" tIns="0" rIns="0" bIns="0"/>
          <a:lstStyle>
            <a:lvl1pPr>
              <a:defRPr sz="900">
                <a:solidFill>
                  <a:srgbClr val="5C315E"/>
                </a:solidFill>
                <a:latin typeface="Palatino Linotype"/>
                <a:ea typeface="Palatino Linotype"/>
                <a:cs typeface="Palatino Linotype"/>
                <a:sym typeface="Palatino Linotype"/>
              </a:defRPr>
            </a:lvl1pPr>
          </a:lstStyle>
          <a:p>
            <a:fld id="{86CB4B4D-7CA3-9044-876B-883B54F8677D}" type="slidenum">
              <a:t>‹#›</a:t>
            </a:fld>
            <a:endParaRPr/>
          </a:p>
        </p:txBody>
      </p:sp>
      <p:sp>
        <p:nvSpPr>
          <p:cNvPr id="285" name="Body Level One…"/>
          <p:cNvSpPr txBox="1">
            <a:spLocks noGrp="1"/>
          </p:cNvSpPr>
          <p:nvPr>
            <p:ph type="body" sz="quarter" idx="1"/>
          </p:nvPr>
        </p:nvSpPr>
        <p:spPr>
          <a:xfrm>
            <a:off x="550862" y="501650"/>
            <a:ext cx="11090276" cy="738665"/>
          </a:xfrm>
          <a:prstGeom prst="rect">
            <a:avLst/>
          </a:prstGeom>
        </p:spPr>
        <p:txBody>
          <a:bodyPr lIns="0" tIns="0" rIns="0" bIns="0">
            <a:normAutofit/>
          </a:bodyPr>
          <a:lstStyle>
            <a:lvl1pPr marL="0" indent="0">
              <a:spcBef>
                <a:spcPts val="0"/>
              </a:spcBef>
              <a:buSzTx/>
              <a:buFontTx/>
              <a:buNone/>
              <a:defRPr sz="4000">
                <a:solidFill>
                  <a:srgbClr val="5C315E"/>
                </a:solidFill>
                <a:latin typeface="Palatino Linotype"/>
                <a:ea typeface="Palatino Linotype"/>
                <a:cs typeface="Palatino Linotype"/>
                <a:sym typeface="Palatino Linotype"/>
              </a:defRPr>
            </a:lvl1pPr>
            <a:lvl2pPr marL="0" indent="0">
              <a:spcBef>
                <a:spcPts val="0"/>
              </a:spcBef>
              <a:buSzTx/>
              <a:buFontTx/>
              <a:buNone/>
              <a:defRPr sz="4000">
                <a:solidFill>
                  <a:srgbClr val="5C315E"/>
                </a:solidFill>
                <a:latin typeface="Palatino Linotype"/>
                <a:ea typeface="Palatino Linotype"/>
                <a:cs typeface="Palatino Linotype"/>
                <a:sym typeface="Palatino Linotype"/>
              </a:defRPr>
            </a:lvl2pPr>
            <a:lvl3pPr marL="0" indent="0">
              <a:spcBef>
                <a:spcPts val="0"/>
              </a:spcBef>
              <a:buSzTx/>
              <a:buFontTx/>
              <a:buNone/>
              <a:defRPr sz="4000">
                <a:solidFill>
                  <a:srgbClr val="5C315E"/>
                </a:solidFill>
                <a:latin typeface="Palatino Linotype"/>
                <a:ea typeface="Palatino Linotype"/>
                <a:cs typeface="Palatino Linotype"/>
                <a:sym typeface="Palatino Linotype"/>
              </a:defRPr>
            </a:lvl3pPr>
            <a:lvl4pPr marL="480000" indent="-480000">
              <a:spcBef>
                <a:spcPts val="0"/>
              </a:spcBef>
              <a:buFontTx/>
              <a:defRPr sz="4000">
                <a:solidFill>
                  <a:srgbClr val="5C315E"/>
                </a:solidFill>
                <a:latin typeface="Palatino Linotype"/>
                <a:ea typeface="Palatino Linotype"/>
                <a:cs typeface="Palatino Linotype"/>
                <a:sym typeface="Palatino Linotype"/>
              </a:defRPr>
            </a:lvl4pPr>
            <a:lvl5pPr marL="623999" indent="-479999">
              <a:spcBef>
                <a:spcPts val="0"/>
              </a:spcBef>
              <a:buFontTx/>
              <a:buChar char="›"/>
              <a:defRPr sz="4000">
                <a:solidFill>
                  <a:srgbClr val="5C315E"/>
                </a:solidFill>
                <a:latin typeface="Palatino Linotype"/>
                <a:ea typeface="Palatino Linotype"/>
                <a:cs typeface="Palatino Linotype"/>
                <a:sym typeface="Palatino Linotype"/>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0315031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A66508A-7EE5-49A8-BE4C-DB74B202D941}" type="datetimeFigureOut">
              <a:rPr lang="en-AU" smtClean="0"/>
              <a:t>9/07/2018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C7D0B2-8820-4420-B3BA-09E10CFFAB8A}" type="slidenum">
              <a:rPr lang="en-AU" smtClean="0"/>
              <a:t>‹#›</a:t>
            </a:fld>
            <a:endParaRPr lang="en-AU"/>
          </a:p>
        </p:txBody>
      </p:sp>
    </p:spTree>
    <p:extLst>
      <p:ext uri="{BB962C8B-B14F-4D97-AF65-F5344CB8AC3E}">
        <p14:creationId xmlns:p14="http://schemas.microsoft.com/office/powerpoint/2010/main" val="413945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6508A-7EE5-49A8-BE4C-DB74B202D941}" type="datetimeFigureOut">
              <a:rPr lang="en-AU" smtClean="0"/>
              <a:t>9/07/2018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C7D0B2-8820-4420-B3BA-09E10CFFAB8A}" type="slidenum">
              <a:rPr lang="en-AU" smtClean="0"/>
              <a:t>‹#›</a:t>
            </a:fld>
            <a:endParaRPr lang="en-AU"/>
          </a:p>
        </p:txBody>
      </p:sp>
    </p:spTree>
    <p:extLst>
      <p:ext uri="{BB962C8B-B14F-4D97-AF65-F5344CB8AC3E}">
        <p14:creationId xmlns:p14="http://schemas.microsoft.com/office/powerpoint/2010/main" val="654825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EA66508A-7EE5-49A8-BE4C-DB74B202D941}" type="datetimeFigureOut">
              <a:rPr lang="en-AU" smtClean="0"/>
              <a:t>9/07/2018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C7D0B2-8820-4420-B3BA-09E10CFFAB8A}" type="slidenum">
              <a:rPr lang="en-AU" smtClean="0"/>
              <a:t>‹#›</a:t>
            </a:fld>
            <a:endParaRPr lang="en-AU"/>
          </a:p>
        </p:txBody>
      </p:sp>
    </p:spTree>
    <p:extLst>
      <p:ext uri="{BB962C8B-B14F-4D97-AF65-F5344CB8AC3E}">
        <p14:creationId xmlns:p14="http://schemas.microsoft.com/office/powerpoint/2010/main" val="1475128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EA66508A-7EE5-49A8-BE4C-DB74B202D941}" type="datetimeFigureOut">
              <a:rPr lang="en-AU" smtClean="0"/>
              <a:t>9/07/2018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EC7D0B2-8820-4420-B3BA-09E10CFFAB8A}" type="slidenum">
              <a:rPr lang="en-AU" smtClean="0"/>
              <a:t>‹#›</a:t>
            </a:fld>
            <a:endParaRPr lang="en-AU"/>
          </a:p>
        </p:txBody>
      </p:sp>
    </p:spTree>
    <p:extLst>
      <p:ext uri="{BB962C8B-B14F-4D97-AF65-F5344CB8AC3E}">
        <p14:creationId xmlns:p14="http://schemas.microsoft.com/office/powerpoint/2010/main" val="160489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EA66508A-7EE5-49A8-BE4C-DB74B202D941}" type="datetimeFigureOut">
              <a:rPr lang="en-AU" smtClean="0"/>
              <a:t>9/07/2018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EC7D0B2-8820-4420-B3BA-09E10CFFAB8A}" type="slidenum">
              <a:rPr lang="en-AU" smtClean="0"/>
              <a:t>‹#›</a:t>
            </a:fld>
            <a:endParaRPr lang="en-AU"/>
          </a:p>
        </p:txBody>
      </p:sp>
    </p:spTree>
    <p:extLst>
      <p:ext uri="{BB962C8B-B14F-4D97-AF65-F5344CB8AC3E}">
        <p14:creationId xmlns:p14="http://schemas.microsoft.com/office/powerpoint/2010/main" val="4250849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6508A-7EE5-49A8-BE4C-DB74B202D941}" type="datetimeFigureOut">
              <a:rPr lang="en-AU" smtClean="0"/>
              <a:t>9/07/2018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EC7D0B2-8820-4420-B3BA-09E10CFFAB8A}" type="slidenum">
              <a:rPr lang="en-AU" smtClean="0"/>
              <a:t>‹#›</a:t>
            </a:fld>
            <a:endParaRPr lang="en-AU"/>
          </a:p>
        </p:txBody>
      </p:sp>
    </p:spTree>
    <p:extLst>
      <p:ext uri="{BB962C8B-B14F-4D97-AF65-F5344CB8AC3E}">
        <p14:creationId xmlns:p14="http://schemas.microsoft.com/office/powerpoint/2010/main" val="1799631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6508A-7EE5-49A8-BE4C-DB74B202D941}" type="datetimeFigureOut">
              <a:rPr lang="en-AU" smtClean="0"/>
              <a:t>9/07/2018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C7D0B2-8820-4420-B3BA-09E10CFFAB8A}" type="slidenum">
              <a:rPr lang="en-AU" smtClean="0"/>
              <a:t>‹#›</a:t>
            </a:fld>
            <a:endParaRPr lang="en-AU"/>
          </a:p>
        </p:txBody>
      </p:sp>
    </p:spTree>
    <p:extLst>
      <p:ext uri="{BB962C8B-B14F-4D97-AF65-F5344CB8AC3E}">
        <p14:creationId xmlns:p14="http://schemas.microsoft.com/office/powerpoint/2010/main" val="2045412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6508A-7EE5-49A8-BE4C-DB74B202D941}" type="datetimeFigureOut">
              <a:rPr lang="en-AU" smtClean="0"/>
              <a:t>9/07/2018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C7D0B2-8820-4420-B3BA-09E10CFFAB8A}" type="slidenum">
              <a:rPr lang="en-AU" smtClean="0"/>
              <a:t>‹#›</a:t>
            </a:fld>
            <a:endParaRPr lang="en-AU"/>
          </a:p>
        </p:txBody>
      </p:sp>
    </p:spTree>
    <p:extLst>
      <p:ext uri="{BB962C8B-B14F-4D97-AF65-F5344CB8AC3E}">
        <p14:creationId xmlns:p14="http://schemas.microsoft.com/office/powerpoint/2010/main" val="1532159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66508A-7EE5-49A8-BE4C-DB74B202D941}" type="datetimeFigureOut">
              <a:rPr lang="en-AU" smtClean="0"/>
              <a:t>9/07/2018</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7D0B2-8820-4420-B3BA-09E10CFFAB8A}" type="slidenum">
              <a:rPr lang="en-AU" smtClean="0"/>
              <a:t>‹#›</a:t>
            </a:fld>
            <a:endParaRPr lang="en-AU"/>
          </a:p>
        </p:txBody>
      </p:sp>
    </p:spTree>
    <p:extLst>
      <p:ext uri="{BB962C8B-B14F-4D97-AF65-F5344CB8AC3E}">
        <p14:creationId xmlns:p14="http://schemas.microsoft.com/office/powerpoint/2010/main" val="2209694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www.perennial.net.au/" TargetMode="Externa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a:p>
        </p:txBody>
      </p:sp>
      <p:sp>
        <p:nvSpPr>
          <p:cNvPr id="3" name="Subtitle 2"/>
          <p:cNvSpPr>
            <a:spLocks noGrp="1"/>
          </p:cNvSpPr>
          <p:nvPr>
            <p:ph type="subTitle" idx="1"/>
          </p:nvPr>
        </p:nvSpPr>
        <p:spPr/>
        <p:txBody>
          <a:bodyPr/>
          <a:lstStyle/>
          <a:p>
            <a:endParaRPr lang="en-AU"/>
          </a:p>
        </p:txBody>
      </p:sp>
    </p:spTree>
    <p:extLst>
      <p:ext uri="{BB962C8B-B14F-4D97-AF65-F5344CB8AC3E}">
        <p14:creationId xmlns:p14="http://schemas.microsoft.com/office/powerpoint/2010/main" val="1294147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Footer Placeholder 2"/>
          <p:cNvSpPr txBox="1"/>
          <p:nvPr/>
        </p:nvSpPr>
        <p:spPr>
          <a:xfrm>
            <a:off x="550861" y="6469061"/>
            <a:ext cx="7250115" cy="139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900">
                <a:solidFill>
                  <a:srgbClr val="646464"/>
                </a:solidFill>
                <a:latin typeface="Segoe UI"/>
                <a:ea typeface="Segoe UI"/>
                <a:cs typeface="Segoe UI"/>
                <a:sym typeface="Segoe UI"/>
              </a:defRPr>
            </a:lvl1pPr>
          </a:lstStyle>
          <a:p>
            <a:r>
              <a:t>Source: Factset, UBS Quant, Universe: Russell 1000</a:t>
            </a:r>
          </a:p>
        </p:txBody>
      </p:sp>
      <p:sp>
        <p:nvSpPr>
          <p:cNvPr id="675" name="Slide Number Placeholder 3"/>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sp>
        <p:nvSpPr>
          <p:cNvPr id="676" name="Text Placeholder 4"/>
          <p:cNvSpPr txBox="1">
            <a:spLocks noGrp="1"/>
          </p:cNvSpPr>
          <p:nvPr>
            <p:ph type="body" sz="quarter" idx="1"/>
          </p:nvPr>
        </p:nvSpPr>
        <p:spPr>
          <a:xfrm>
            <a:off x="550862" y="501650"/>
            <a:ext cx="11090276" cy="738665"/>
          </a:xfrm>
          <a:prstGeom prst="rect">
            <a:avLst/>
          </a:prstGeom>
        </p:spPr>
        <p:txBody>
          <a:bodyPr/>
          <a:lstStyle>
            <a:lvl1pPr>
              <a:spcBef>
                <a:spcPts val="0"/>
              </a:spcBef>
              <a:defRPr sz="4000"/>
            </a:lvl1pPr>
            <a:lvl2pPr>
              <a:lnSpc>
                <a:spcPct val="100000"/>
              </a:lnSpc>
              <a:spcBef>
                <a:spcPts val="0"/>
              </a:spcBef>
              <a:defRPr sz="1200" b="1" cap="all" spc="400">
                <a:solidFill>
                  <a:srgbClr val="FC6984"/>
                </a:solidFill>
                <a:latin typeface="Segoe UI Semibold"/>
                <a:ea typeface="Segoe UI Semibold"/>
                <a:cs typeface="Segoe UI Semibold"/>
                <a:sym typeface="Segoe UI Semibold"/>
              </a:defRPr>
            </a:lvl2pPr>
          </a:lstStyle>
          <a:p>
            <a:r>
              <a:t>…and low correlation</a:t>
            </a:r>
          </a:p>
          <a:p>
            <a:pPr lvl="1"/>
            <a:r>
              <a:t>Correlation has been high post-gfc</a:t>
            </a:r>
          </a:p>
        </p:txBody>
      </p:sp>
      <p:pic>
        <p:nvPicPr>
          <p:cNvPr id="677" name="Content Placeholder 5" descr="Content Placeholder 5"/>
          <p:cNvPicPr>
            <a:picLocks noChangeAspect="1"/>
          </p:cNvPicPr>
          <p:nvPr/>
        </p:nvPicPr>
        <p:blipFill>
          <a:blip r:embed="rId2">
            <a:extLst/>
          </a:blip>
          <a:stretch>
            <a:fillRect/>
          </a:stretch>
        </p:blipFill>
        <p:spPr>
          <a:xfrm>
            <a:off x="665466" y="2026509"/>
            <a:ext cx="10139472" cy="3319849"/>
          </a:xfrm>
          <a:prstGeom prst="rect">
            <a:avLst/>
          </a:prstGeom>
          <a:ln w="12700">
            <a:miter lim="400000"/>
          </a:ln>
        </p:spPr>
      </p:pic>
      <p:sp>
        <p:nvSpPr>
          <p:cNvPr id="678" name="TextBox 5"/>
          <p:cNvSpPr txBox="1"/>
          <p:nvPr/>
        </p:nvSpPr>
        <p:spPr>
          <a:xfrm>
            <a:off x="2311693" y="5440019"/>
            <a:ext cx="6241627" cy="650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a:solidFill>
                  <a:srgbClr val="522762"/>
                </a:solidFill>
                <a:latin typeface="Palatino Linotype (Headings)"/>
                <a:ea typeface="Palatino Linotype (Headings)"/>
                <a:cs typeface="Palatino Linotype (Headings)"/>
                <a:sym typeface="Palatino Linotype (Headings)"/>
              </a:defRPr>
            </a:pPr>
            <a:r>
              <a:t>Stocks tend to go up and down together:</a:t>
            </a:r>
            <a:endParaRPr sz="1600">
              <a:solidFill>
                <a:srgbClr val="3C3C3C"/>
              </a:solidFill>
              <a:latin typeface="+mj-lt"/>
              <a:ea typeface="+mj-ea"/>
              <a:cs typeface="+mj-cs"/>
              <a:sym typeface="Helvetica"/>
            </a:endParaRPr>
          </a:p>
          <a:p>
            <a:pPr>
              <a:defRPr>
                <a:solidFill>
                  <a:srgbClr val="522762"/>
                </a:solidFill>
                <a:latin typeface="Palatino Linotype (Headings)"/>
                <a:ea typeface="Palatino Linotype (Headings)"/>
                <a:cs typeface="Palatino Linotype (Headings)"/>
                <a:sym typeface="Palatino Linotype (Headings)"/>
              </a:defRPr>
            </a:pPr>
            <a:r>
              <a:t>=&gt; Hard to add value when everything moves the same way!</a:t>
            </a:r>
          </a:p>
        </p:txBody>
      </p:sp>
      <p:sp>
        <p:nvSpPr>
          <p:cNvPr id="679" name="TextBox 1"/>
          <p:cNvSpPr txBox="1"/>
          <p:nvPr/>
        </p:nvSpPr>
        <p:spPr>
          <a:xfrm>
            <a:off x="3421107" y="2427052"/>
            <a:ext cx="4502905"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solidFill>
                  <a:srgbClr val="522762"/>
                </a:solidFill>
                <a:latin typeface="Palatino Linotype (Headings)"/>
                <a:ea typeface="Palatino Linotype (Headings)"/>
                <a:cs typeface="Palatino Linotype (Headings)"/>
                <a:sym typeface="Palatino Linotype (Headings)"/>
              </a:defRPr>
            </a:lvl1pPr>
          </a:lstStyle>
          <a:p>
            <a:r>
              <a:t>High correlation = clustered macro-driven market</a:t>
            </a:r>
          </a:p>
        </p:txBody>
      </p:sp>
      <p:sp>
        <p:nvSpPr>
          <p:cNvPr id="680" name="TextBox 8"/>
          <p:cNvSpPr txBox="1"/>
          <p:nvPr/>
        </p:nvSpPr>
        <p:spPr>
          <a:xfrm>
            <a:off x="566671" y="1532536"/>
            <a:ext cx="6797955" cy="215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spcBef>
                <a:spcPts val="600"/>
              </a:spcBef>
              <a:defRPr sz="1400">
                <a:solidFill>
                  <a:srgbClr val="5C315E"/>
                </a:solidFill>
                <a:latin typeface="Palatino Linotype (Headings)"/>
                <a:ea typeface="Palatino Linotype (Headings)"/>
                <a:cs typeface="Palatino Linotype (Headings)"/>
                <a:sym typeface="Palatino Linotype (Headings)"/>
              </a:defRPr>
            </a:lvl1pPr>
          </a:lstStyle>
          <a:p>
            <a:r>
              <a:t>Figure 14: Pairwise correlation in the United States</a:t>
            </a:r>
          </a:p>
        </p:txBody>
      </p:sp>
    </p:spTree>
    <p:extLst>
      <p:ext uri="{BB962C8B-B14F-4D97-AF65-F5344CB8AC3E}">
        <p14:creationId xmlns:p14="http://schemas.microsoft.com/office/powerpoint/2010/main" val="1500342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Footer Placeholder 2"/>
          <p:cNvSpPr txBox="1"/>
          <p:nvPr/>
        </p:nvSpPr>
        <p:spPr>
          <a:xfrm>
            <a:off x="550861" y="6469061"/>
            <a:ext cx="7250115" cy="139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900">
                <a:solidFill>
                  <a:srgbClr val="646464"/>
                </a:solidFill>
                <a:latin typeface="Segoe UI"/>
                <a:ea typeface="Segoe UI"/>
                <a:cs typeface="Segoe UI"/>
                <a:sym typeface="Segoe UI"/>
              </a:defRPr>
            </a:lvl1pPr>
          </a:lstStyle>
          <a:p>
            <a:r>
              <a:t>Source: Goldman Sachs</a:t>
            </a:r>
          </a:p>
        </p:txBody>
      </p:sp>
      <p:sp>
        <p:nvSpPr>
          <p:cNvPr id="683" name="Slide Number Placeholder 3"/>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
        <p:nvSpPr>
          <p:cNvPr id="684" name="Text Placeholder 4"/>
          <p:cNvSpPr txBox="1">
            <a:spLocks noGrp="1"/>
          </p:cNvSpPr>
          <p:nvPr>
            <p:ph type="body" sz="quarter" idx="1"/>
          </p:nvPr>
        </p:nvSpPr>
        <p:spPr>
          <a:xfrm>
            <a:off x="550862" y="501650"/>
            <a:ext cx="11090276" cy="738665"/>
          </a:xfrm>
          <a:prstGeom prst="rect">
            <a:avLst/>
          </a:prstGeom>
        </p:spPr>
        <p:txBody>
          <a:bodyPr/>
          <a:lstStyle>
            <a:lvl1pPr>
              <a:spcBef>
                <a:spcPts val="0"/>
              </a:spcBef>
              <a:defRPr sz="4000"/>
            </a:lvl1pPr>
            <a:lvl2pPr>
              <a:lnSpc>
                <a:spcPct val="100000"/>
              </a:lnSpc>
              <a:spcBef>
                <a:spcPts val="0"/>
              </a:spcBef>
              <a:defRPr sz="1200" b="1" cap="all" spc="400">
                <a:solidFill>
                  <a:srgbClr val="FC6984"/>
                </a:solidFill>
                <a:latin typeface="Segoe UI Semibold"/>
                <a:ea typeface="Segoe UI Semibold"/>
                <a:cs typeface="Segoe UI Semibold"/>
                <a:sym typeface="Segoe UI Semibold"/>
              </a:defRPr>
            </a:lvl2pPr>
          </a:lstStyle>
          <a:p>
            <a:r>
              <a:t>Driven by the effects of QE</a:t>
            </a:r>
          </a:p>
          <a:p>
            <a:pPr lvl="1"/>
            <a:r>
              <a:t>The us fed intervention</a:t>
            </a:r>
          </a:p>
        </p:txBody>
      </p:sp>
      <p:pic>
        <p:nvPicPr>
          <p:cNvPr id="685" name="Picture 1" descr="Picture 1"/>
          <p:cNvPicPr>
            <a:picLocks noChangeAspect="1"/>
          </p:cNvPicPr>
          <p:nvPr/>
        </p:nvPicPr>
        <p:blipFill>
          <a:blip r:embed="rId2">
            <a:extLst/>
          </a:blip>
          <a:stretch>
            <a:fillRect/>
          </a:stretch>
        </p:blipFill>
        <p:spPr>
          <a:xfrm>
            <a:off x="1457128" y="2303064"/>
            <a:ext cx="8223362" cy="3783411"/>
          </a:xfrm>
          <a:prstGeom prst="rect">
            <a:avLst/>
          </a:prstGeom>
          <a:ln w="12700">
            <a:miter lim="400000"/>
          </a:ln>
        </p:spPr>
      </p:pic>
      <p:sp>
        <p:nvSpPr>
          <p:cNvPr id="686" name="TextBox 6"/>
          <p:cNvSpPr txBox="1"/>
          <p:nvPr/>
        </p:nvSpPr>
        <p:spPr>
          <a:xfrm>
            <a:off x="566671" y="1532536"/>
            <a:ext cx="10930195" cy="723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ctr">
              <a:spcBef>
                <a:spcPts val="600"/>
              </a:spcBef>
              <a:defRPr sz="1400">
                <a:solidFill>
                  <a:srgbClr val="5C315E"/>
                </a:solidFill>
                <a:latin typeface="Palatino Linotype (Headings)"/>
                <a:ea typeface="Palatino Linotype (Headings)"/>
                <a:cs typeface="Palatino Linotype (Headings)"/>
                <a:sym typeface="Palatino Linotype (Headings)"/>
              </a:defRPr>
            </a:pPr>
            <a:r>
              <a:t>Did QE trigger the onset of active’s run of underperformance? Managers have consistently lagged their benchmarks since the start of QE</a:t>
            </a:r>
            <a:endParaRPr>
              <a:solidFill>
                <a:srgbClr val="3C3C3C"/>
              </a:solidFill>
              <a:latin typeface="Segoe UI"/>
              <a:ea typeface="Segoe UI"/>
              <a:cs typeface="Segoe UI"/>
              <a:sym typeface="Segoe UI"/>
            </a:endParaRPr>
          </a:p>
          <a:p>
            <a:pPr algn="ctr">
              <a:spcBef>
                <a:spcPts val="600"/>
              </a:spcBef>
              <a:defRPr sz="1200">
                <a:solidFill>
                  <a:srgbClr val="5C315E"/>
                </a:solidFill>
                <a:latin typeface="Palatino Linotype (Headings)"/>
                <a:ea typeface="Palatino Linotype (Headings)"/>
                <a:cs typeface="Palatino Linotype (Headings)"/>
                <a:sym typeface="Palatino Linotype (Headings)"/>
              </a:defRPr>
            </a:pPr>
            <a:endParaRPr>
              <a:solidFill>
                <a:srgbClr val="3C3C3C"/>
              </a:solidFill>
              <a:latin typeface="Segoe UI"/>
              <a:ea typeface="Segoe UI"/>
              <a:cs typeface="Segoe UI"/>
              <a:sym typeface="Segoe UI"/>
            </a:endParaRPr>
          </a:p>
          <a:p>
            <a:pPr algn="ctr">
              <a:spcBef>
                <a:spcPts val="600"/>
              </a:spcBef>
              <a:defRPr sz="1200">
                <a:solidFill>
                  <a:srgbClr val="5C315E"/>
                </a:solidFill>
                <a:latin typeface="Palatino Linotype (Headings)"/>
                <a:ea typeface="Palatino Linotype (Headings)"/>
                <a:cs typeface="Palatino Linotype (Headings)"/>
                <a:sym typeface="Palatino Linotype (Headings)"/>
              </a:defRPr>
            </a:pPr>
            <a:r>
              <a:t>Cumulative Excess Returns for Median Active Manager (LHS) vs. Total Assets on Federal Reserve Balance Sheet ($trillion, RHS, inverted)</a:t>
            </a:r>
          </a:p>
        </p:txBody>
      </p:sp>
    </p:spTree>
    <p:extLst>
      <p:ext uri="{BB962C8B-B14F-4D97-AF65-F5344CB8AC3E}">
        <p14:creationId xmlns:p14="http://schemas.microsoft.com/office/powerpoint/2010/main" val="262679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8" name="Picture Placeholder 10" descr="Picture Placeholder 10"/>
          <p:cNvPicPr>
            <a:picLocks noGrp="1" noChangeAspect="1"/>
          </p:cNvPicPr>
          <p:nvPr>
            <p:ph type="pic" idx="13"/>
          </p:nvPr>
        </p:nvPicPr>
        <p:blipFill>
          <a:blip r:embed="rId2">
            <a:extLst/>
          </a:blip>
          <a:stretch>
            <a:fillRect/>
          </a:stretch>
        </p:blipFill>
        <p:spPr>
          <a:prstGeom prst="rect">
            <a:avLst/>
          </a:prstGeom>
        </p:spPr>
      </p:pic>
      <p:sp>
        <p:nvSpPr>
          <p:cNvPr id="689" name="Text Placeholder 3"/>
          <p:cNvSpPr txBox="1">
            <a:spLocks noGrp="1"/>
          </p:cNvSpPr>
          <p:nvPr>
            <p:ph type="body" idx="1"/>
          </p:nvPr>
        </p:nvSpPr>
        <p:spPr>
          <a:xfrm>
            <a:off x="0" y="0"/>
            <a:ext cx="12192000" cy="6857997"/>
          </a:xfrm>
          <a:prstGeom prst="rect">
            <a:avLst/>
          </a:prstGeom>
        </p:spPr>
        <p:txBody>
          <a:bodyPr/>
          <a:lstStyle/>
          <a:p>
            <a:endParaRPr/>
          </a:p>
        </p:txBody>
      </p:sp>
      <p:sp>
        <p:nvSpPr>
          <p:cNvPr id="690" name="Title 7"/>
          <p:cNvSpPr txBox="1">
            <a:spLocks noGrp="1"/>
          </p:cNvSpPr>
          <p:nvPr>
            <p:ph type="title"/>
          </p:nvPr>
        </p:nvSpPr>
        <p:spPr>
          <a:xfrm>
            <a:off x="550863" y="2639840"/>
            <a:ext cx="9985828" cy="1578319"/>
          </a:xfrm>
          <a:prstGeom prst="rect">
            <a:avLst/>
          </a:prstGeom>
        </p:spPr>
        <p:txBody>
          <a:bodyPr/>
          <a:lstStyle>
            <a:lvl1pPr defTabSz="896111">
              <a:defRPr sz="5880"/>
            </a:lvl1pPr>
          </a:lstStyle>
          <a:p>
            <a:r>
              <a:t>What this means for Investors &amp; Advisers?</a:t>
            </a:r>
          </a:p>
        </p:txBody>
      </p:sp>
    </p:spTree>
    <p:extLst>
      <p:ext uri="{BB962C8B-B14F-4D97-AF65-F5344CB8AC3E}">
        <p14:creationId xmlns:p14="http://schemas.microsoft.com/office/powerpoint/2010/main" val="3381527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690"/>
                                        </p:tgtEl>
                                        <p:attrNameLst>
                                          <p:attrName>style.visibility</p:attrName>
                                        </p:attrNameLst>
                                      </p:cBhvr>
                                      <p:to>
                                        <p:strVal val="visible"/>
                                      </p:to>
                                    </p:set>
                                    <p:animEffect transition="in" filter="dissolve">
                                      <p:cBhvr>
                                        <p:cTn id="7" dur="500"/>
                                        <p:tgtEl>
                                          <p:spTgt spid="690"/>
                                        </p:tgtEl>
                                      </p:cBhvr>
                                    </p:animEffect>
                                  </p:childTnLst>
                                </p:cTn>
                              </p:par>
                            </p:childTnLst>
                          </p:cTn>
                        </p:par>
                        <p:par>
                          <p:cTn id="8" fill="hold">
                            <p:stCondLst>
                              <p:cond delay="0"/>
                            </p:stCondLst>
                            <p:childTnLst>
                              <p:par>
                                <p:cTn id="9" presetID="6" presetClass="emph" presetSubtype="0" fill="hold" grpId="0" nodeType="withEffect">
                                  <p:stCondLst>
                                    <p:cond delay="0"/>
                                  </p:stCondLst>
                                  <p:childTnLst>
                                    <p:animScale>
                                      <p:cBhvr>
                                        <p:cTn id="10" dur="4000" fill="hold"/>
                                        <p:tgtEl>
                                          <p:spTgt spid="688"/>
                                        </p:tgtEl>
                                      </p:cBhvr>
                                      <p:by x="104999" y="104999"/>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8" grpId="0" animBg="1" advAuto="0"/>
      <p:bldP spid="690"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Footer Placeholder 1"/>
          <p:cNvSpPr txBox="1"/>
          <p:nvPr/>
        </p:nvSpPr>
        <p:spPr>
          <a:xfrm>
            <a:off x="550861" y="6469061"/>
            <a:ext cx="7250115" cy="139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900">
                <a:solidFill>
                  <a:srgbClr val="646464"/>
                </a:solidFill>
                <a:latin typeface="Segoe UI"/>
                <a:ea typeface="Segoe UI"/>
                <a:cs typeface="Segoe UI"/>
                <a:sym typeface="Segoe UI"/>
              </a:defRPr>
            </a:lvl1pPr>
          </a:lstStyle>
          <a:p>
            <a:r>
              <a:t>Source: ASX</a:t>
            </a:r>
          </a:p>
        </p:txBody>
      </p:sp>
      <p:sp>
        <p:nvSpPr>
          <p:cNvPr id="693" name="Slide Number Placeholder 2"/>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graphicFrame>
        <p:nvGraphicFramePr>
          <p:cNvPr id="694" name="Content Placeholder 8"/>
          <p:cNvGraphicFramePr/>
          <p:nvPr/>
        </p:nvGraphicFramePr>
        <p:xfrm>
          <a:off x="590732" y="1942325"/>
          <a:ext cx="5756360" cy="4145970"/>
        </p:xfrm>
        <a:graphic>
          <a:graphicData uri="http://schemas.openxmlformats.org/drawingml/2006/chart">
            <c:chart xmlns:c="http://schemas.openxmlformats.org/drawingml/2006/chart" xmlns:r="http://schemas.openxmlformats.org/officeDocument/2006/relationships" r:id="rId2"/>
          </a:graphicData>
        </a:graphic>
      </p:graphicFrame>
      <p:sp>
        <p:nvSpPr>
          <p:cNvPr id="695" name="TextBox 6"/>
          <p:cNvSpPr txBox="1"/>
          <p:nvPr/>
        </p:nvSpPr>
        <p:spPr>
          <a:xfrm>
            <a:off x="2976916" y="1581025"/>
            <a:ext cx="1918935" cy="215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spcBef>
                <a:spcPts val="600"/>
              </a:spcBef>
              <a:defRPr sz="1400">
                <a:solidFill>
                  <a:srgbClr val="5C315E"/>
                </a:solidFill>
                <a:latin typeface="Palatino Linotype (Headings)"/>
                <a:ea typeface="Palatino Linotype (Headings)"/>
                <a:cs typeface="Palatino Linotype (Headings)"/>
                <a:sym typeface="Palatino Linotype (Headings)"/>
              </a:defRPr>
            </a:lvl1pPr>
          </a:lstStyle>
          <a:p>
            <a:r>
              <a:t>ETP Market Growth </a:t>
            </a:r>
          </a:p>
        </p:txBody>
      </p:sp>
      <p:sp>
        <p:nvSpPr>
          <p:cNvPr id="696" name="TextBox 7"/>
          <p:cNvSpPr txBox="1"/>
          <p:nvPr/>
        </p:nvSpPr>
        <p:spPr>
          <a:xfrm>
            <a:off x="7349663" y="1573331"/>
            <a:ext cx="4566885" cy="215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spcBef>
                <a:spcPts val="600"/>
              </a:spcBef>
              <a:defRPr sz="1400">
                <a:solidFill>
                  <a:srgbClr val="5C315E"/>
                </a:solidFill>
                <a:latin typeface="Palatino Linotype (Headings)"/>
                <a:ea typeface="Palatino Linotype (Headings)"/>
                <a:cs typeface="Palatino Linotype (Headings)"/>
                <a:sym typeface="Palatino Linotype (Headings)"/>
              </a:defRPr>
            </a:lvl1pPr>
          </a:lstStyle>
          <a:p>
            <a:r>
              <a:t>Asset Spread of ETPs, Current Period FUM (A$)</a:t>
            </a:r>
          </a:p>
        </p:txBody>
      </p:sp>
      <p:sp>
        <p:nvSpPr>
          <p:cNvPr id="697" name="Text Placeholder 3"/>
          <p:cNvSpPr txBox="1">
            <a:spLocks noGrp="1"/>
          </p:cNvSpPr>
          <p:nvPr>
            <p:ph type="body" sz="quarter" idx="1"/>
          </p:nvPr>
        </p:nvSpPr>
        <p:spPr>
          <a:prstGeom prst="rect">
            <a:avLst/>
          </a:prstGeom>
        </p:spPr>
        <p:txBody>
          <a:bodyPr/>
          <a:lstStyle>
            <a:lvl2pPr>
              <a:lnSpc>
                <a:spcPct val="100000"/>
              </a:lnSpc>
              <a:defRPr sz="1200" b="1" cap="all" spc="400">
                <a:solidFill>
                  <a:srgbClr val="FC6984"/>
                </a:solidFill>
                <a:latin typeface="Segoe UI Semibold"/>
                <a:ea typeface="Segoe UI Semibold"/>
                <a:cs typeface="Segoe UI Semibold"/>
                <a:sym typeface="Segoe UI Semibold"/>
              </a:defRPr>
            </a:lvl2pPr>
          </a:lstStyle>
          <a:p>
            <a:r>
              <a:t>Lots of choice and potential benefits…</a:t>
            </a:r>
          </a:p>
          <a:p>
            <a:pPr lvl="1"/>
            <a:r>
              <a:t>Access to a wide range of asset classes</a:t>
            </a:r>
          </a:p>
        </p:txBody>
      </p:sp>
      <p:grpSp>
        <p:nvGrpSpPr>
          <p:cNvPr id="700" name="Image Gallery"/>
          <p:cNvGrpSpPr/>
          <p:nvPr/>
        </p:nvGrpSpPr>
        <p:grpSpPr>
          <a:xfrm>
            <a:off x="7131016" y="2122247"/>
            <a:ext cx="4185560" cy="3740210"/>
            <a:chOff x="0" y="0"/>
            <a:chExt cx="4185559" cy="3740208"/>
          </a:xfrm>
        </p:grpSpPr>
        <p:pic>
          <p:nvPicPr>
            <p:cNvPr id="698" name="Untitled.png" descr="Untitled.png"/>
            <p:cNvPicPr>
              <a:picLocks noChangeAspect="1"/>
            </p:cNvPicPr>
            <p:nvPr/>
          </p:nvPicPr>
          <p:blipFill>
            <a:blip r:embed="rId3">
              <a:extLst/>
            </a:blip>
            <a:srcRect l="1427" r="1427"/>
            <a:stretch>
              <a:fillRect/>
            </a:stretch>
          </p:blipFill>
          <p:spPr>
            <a:xfrm>
              <a:off x="0" y="0"/>
              <a:ext cx="4185560" cy="3389465"/>
            </a:xfrm>
            <a:prstGeom prst="rect">
              <a:avLst/>
            </a:prstGeom>
            <a:ln w="12700" cap="flat">
              <a:noFill/>
              <a:miter lim="400000"/>
            </a:ln>
            <a:effectLst/>
          </p:spPr>
        </p:pic>
        <p:sp>
          <p:nvSpPr>
            <p:cNvPr id="699" name="Type to enter a caption."/>
            <p:cNvSpPr/>
            <p:nvPr/>
          </p:nvSpPr>
          <p:spPr>
            <a:xfrm>
              <a:off x="0" y="3465664"/>
              <a:ext cx="4185560" cy="274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200" tIns="76200" rIns="76200" bIns="76200" numCol="1" anchor="t">
              <a:noAutofit/>
            </a:bodyPr>
            <a:lstStyle>
              <a:lvl1pPr algn="r">
                <a:defRPr sz="900">
                  <a:solidFill>
                    <a:srgbClr val="5C315E"/>
                  </a:solidFill>
                  <a:latin typeface="Palatino Linotype"/>
                  <a:ea typeface="Palatino Linotype"/>
                  <a:cs typeface="Palatino Linotype"/>
                  <a:sym typeface="Palatino Linotype"/>
                </a:defRPr>
              </a:lvl1pPr>
            </a:lstStyle>
            <a:p>
              <a:r>
                <a:t>Type to enter a caption.</a:t>
              </a:r>
            </a:p>
          </p:txBody>
        </p:sp>
      </p:grpSp>
    </p:spTree>
    <p:extLst>
      <p:ext uri="{BB962C8B-B14F-4D97-AF65-F5344CB8AC3E}">
        <p14:creationId xmlns:p14="http://schemas.microsoft.com/office/powerpoint/2010/main" val="745359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lide Number Placeholder 2"/>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sp>
        <p:nvSpPr>
          <p:cNvPr id="703" name="Text Placeholder 3"/>
          <p:cNvSpPr txBox="1">
            <a:spLocks noGrp="1"/>
          </p:cNvSpPr>
          <p:nvPr>
            <p:ph type="body" sz="quarter" idx="1"/>
          </p:nvPr>
        </p:nvSpPr>
        <p:spPr>
          <a:prstGeom prst="rect">
            <a:avLst/>
          </a:prstGeom>
        </p:spPr>
        <p:txBody>
          <a:bodyPr/>
          <a:lstStyle/>
          <a:p>
            <a:r>
              <a:t>…but also comes with some risks</a:t>
            </a:r>
          </a:p>
        </p:txBody>
      </p:sp>
      <p:sp>
        <p:nvSpPr>
          <p:cNvPr id="704" name="Content Placeholder 4"/>
          <p:cNvSpPr txBox="1"/>
          <p:nvPr/>
        </p:nvSpPr>
        <p:spPr>
          <a:xfrm>
            <a:off x="962752" y="1305653"/>
            <a:ext cx="9441637" cy="467501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nSpc>
                <a:spcPct val="150000"/>
              </a:lnSpc>
              <a:spcBef>
                <a:spcPts val="1000"/>
              </a:spcBef>
              <a:defRPr sz="2400">
                <a:solidFill>
                  <a:srgbClr val="5C315E"/>
                </a:solidFill>
                <a:latin typeface="Palatino Linotype"/>
                <a:ea typeface="Palatino Linotype"/>
                <a:cs typeface="Palatino Linotype"/>
                <a:sym typeface="Palatino Linotype"/>
              </a:defRPr>
            </a:pPr>
            <a:endParaRPr/>
          </a:p>
          <a:p>
            <a:pPr>
              <a:lnSpc>
                <a:spcPct val="150000"/>
              </a:lnSpc>
              <a:spcBef>
                <a:spcPts val="1000"/>
              </a:spcBef>
              <a:defRPr sz="2400">
                <a:solidFill>
                  <a:srgbClr val="5C315E"/>
                </a:solidFill>
                <a:latin typeface="Palatino Linotype"/>
                <a:ea typeface="Palatino Linotype"/>
                <a:cs typeface="Palatino Linotype"/>
                <a:sym typeface="Palatino Linotype"/>
              </a:defRPr>
            </a:pPr>
            <a:r>
              <a:t>“</a:t>
            </a:r>
            <a:r>
              <a:rPr i="1"/>
              <a:t>What should we think about the willingness of investors to turn over their capital to a process in which neither individual holdings nor portfolio construction is the subject of thoughtful analysis and decision making, and in which buying takes place regardless of price?” </a:t>
            </a:r>
          </a:p>
          <a:p>
            <a:pPr>
              <a:lnSpc>
                <a:spcPct val="150000"/>
              </a:lnSpc>
              <a:spcBef>
                <a:spcPts val="1000"/>
              </a:spcBef>
              <a:defRPr i="1">
                <a:solidFill>
                  <a:srgbClr val="5C315E"/>
                </a:solidFill>
                <a:latin typeface="Palatino Linotype"/>
                <a:ea typeface="Palatino Linotype"/>
                <a:cs typeface="Palatino Linotype"/>
                <a:sym typeface="Palatino Linotype"/>
              </a:defRPr>
            </a:pPr>
            <a:r>
              <a:t>– </a:t>
            </a:r>
            <a:r>
              <a:rPr b="1" i="0"/>
              <a:t>Howard Marks, Oaktree Capital</a:t>
            </a:r>
          </a:p>
        </p:txBody>
      </p:sp>
    </p:spTree>
    <p:extLst>
      <p:ext uri="{BB962C8B-B14F-4D97-AF65-F5344CB8AC3E}">
        <p14:creationId xmlns:p14="http://schemas.microsoft.com/office/powerpoint/2010/main" val="961702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Content Placeholder 1"/>
          <p:cNvSpPr txBox="1">
            <a:spLocks noGrp="1"/>
          </p:cNvSpPr>
          <p:nvPr>
            <p:ph type="body" idx="1"/>
          </p:nvPr>
        </p:nvSpPr>
        <p:spPr>
          <a:prstGeom prst="rect">
            <a:avLst/>
          </a:prstGeom>
        </p:spPr>
        <p:txBody>
          <a:bodyPr/>
          <a:lstStyle/>
          <a:p>
            <a:pPr>
              <a:lnSpc>
                <a:spcPct val="200000"/>
              </a:lnSpc>
              <a:defRPr b="1"/>
            </a:pPr>
            <a:r>
              <a:t>Periods of active outperformance include:</a:t>
            </a:r>
          </a:p>
          <a:p>
            <a:pPr>
              <a:lnSpc>
                <a:spcPct val="200000"/>
              </a:lnSpc>
            </a:pPr>
            <a:r>
              <a:t>– Recession of the early 1990’s</a:t>
            </a:r>
          </a:p>
          <a:p>
            <a:pPr>
              <a:lnSpc>
                <a:spcPct val="200000"/>
              </a:lnSpc>
            </a:pPr>
            <a:r>
              <a:t>– Tech-wreck in the early 2000’s</a:t>
            </a:r>
          </a:p>
          <a:p>
            <a:pPr>
              <a:lnSpc>
                <a:spcPct val="200000"/>
              </a:lnSpc>
            </a:pPr>
            <a:r>
              <a:t>– GFC in 2008-9</a:t>
            </a:r>
          </a:p>
          <a:p>
            <a:pPr algn="ctr">
              <a:lnSpc>
                <a:spcPct val="200000"/>
              </a:lnSpc>
              <a:defRPr sz="2400" b="1" u="sng"/>
            </a:pPr>
            <a:r>
              <a:t>Greater allocation to passive = greater sequencing risk  </a:t>
            </a:r>
          </a:p>
        </p:txBody>
      </p:sp>
      <p:sp>
        <p:nvSpPr>
          <p:cNvPr id="707" name="Slide Number Placeholder 3"/>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a:p>
        </p:txBody>
      </p:sp>
      <p:sp>
        <p:nvSpPr>
          <p:cNvPr id="708" name="Text Placeholder 4"/>
          <p:cNvSpPr>
            <a:spLocks noGrp="1"/>
          </p:cNvSpPr>
          <p:nvPr>
            <p:ph type="body" idx="13"/>
          </p:nvPr>
        </p:nvSpPr>
        <p:spPr>
          <a:xfrm>
            <a:off x="550862" y="501650"/>
            <a:ext cx="11090276" cy="923330"/>
          </a:xfrm>
          <a:prstGeom prst="rect">
            <a:avLst/>
          </a:prstGeom>
          <a:extLst>
            <a:ext uri="{C572A759-6A51-4108-AA02-DFA0A04FC94B}">
              <ma14:wrappingTextBoxFlag xmlns:ma14="http://schemas.microsoft.com/office/mac/drawingml/2011/main" xmlns="" val="1"/>
            </a:ext>
          </a:extLst>
        </p:spPr>
        <p:txBody>
          <a:bodyPr/>
          <a:lstStyle>
            <a:lvl1pPr marL="0" indent="0">
              <a:spcBef>
                <a:spcPts val="0"/>
              </a:spcBef>
              <a:buSzTx/>
              <a:buFontTx/>
              <a:buNone/>
              <a:defRPr sz="4000">
                <a:solidFill>
                  <a:srgbClr val="5C315E"/>
                </a:solidFill>
                <a:latin typeface="Palatino Linotype"/>
                <a:ea typeface="Palatino Linotype"/>
                <a:cs typeface="Palatino Linotype"/>
                <a:sym typeface="Palatino Linotype"/>
              </a:defRPr>
            </a:lvl1pPr>
            <a:lvl2pPr marL="0" indent="0">
              <a:lnSpc>
                <a:spcPct val="100000"/>
              </a:lnSpc>
              <a:spcBef>
                <a:spcPts val="0"/>
              </a:spcBef>
              <a:buSzTx/>
              <a:buFontTx/>
              <a:buNone/>
              <a:defRPr sz="1200" b="1" cap="all" spc="400">
                <a:solidFill>
                  <a:srgbClr val="FC6984"/>
                </a:solidFill>
                <a:latin typeface="Segoe UI Semibold"/>
                <a:ea typeface="Segoe UI Semibold"/>
                <a:cs typeface="Segoe UI Semibold"/>
                <a:sym typeface="Segoe UI Semibold"/>
              </a:defRPr>
            </a:lvl2pPr>
          </a:lstStyle>
          <a:p>
            <a:r>
              <a:t>Adding Value when you need it most</a:t>
            </a:r>
          </a:p>
          <a:p>
            <a:pPr lvl="1"/>
            <a:r>
              <a:t>Active managers tend to outperform in down markets</a:t>
            </a:r>
          </a:p>
        </p:txBody>
      </p:sp>
    </p:spTree>
    <p:extLst>
      <p:ext uri="{BB962C8B-B14F-4D97-AF65-F5344CB8AC3E}">
        <p14:creationId xmlns:p14="http://schemas.microsoft.com/office/powerpoint/2010/main" val="2105141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 name="Picture Placeholder 10" descr="Picture Placeholder 10"/>
          <p:cNvPicPr>
            <a:picLocks noGrp="1" noChangeAspect="1"/>
          </p:cNvPicPr>
          <p:nvPr>
            <p:ph type="pic" idx="13"/>
          </p:nvPr>
        </p:nvPicPr>
        <p:blipFill>
          <a:blip r:embed="rId2">
            <a:extLst/>
          </a:blip>
          <a:stretch>
            <a:fillRect/>
          </a:stretch>
        </p:blipFill>
        <p:spPr>
          <a:prstGeom prst="rect">
            <a:avLst/>
          </a:prstGeom>
        </p:spPr>
      </p:pic>
      <p:sp>
        <p:nvSpPr>
          <p:cNvPr id="711" name="Text Placeholder 3"/>
          <p:cNvSpPr txBox="1">
            <a:spLocks noGrp="1"/>
          </p:cNvSpPr>
          <p:nvPr>
            <p:ph type="body" idx="1"/>
          </p:nvPr>
        </p:nvSpPr>
        <p:spPr>
          <a:xfrm>
            <a:off x="0" y="0"/>
            <a:ext cx="12192000" cy="6857997"/>
          </a:xfrm>
          <a:prstGeom prst="rect">
            <a:avLst/>
          </a:prstGeom>
        </p:spPr>
        <p:txBody>
          <a:bodyPr/>
          <a:lstStyle/>
          <a:p>
            <a:endParaRPr/>
          </a:p>
        </p:txBody>
      </p:sp>
      <p:sp>
        <p:nvSpPr>
          <p:cNvPr id="712" name="Title 7"/>
          <p:cNvSpPr txBox="1">
            <a:spLocks noGrp="1"/>
          </p:cNvSpPr>
          <p:nvPr>
            <p:ph type="title"/>
          </p:nvPr>
        </p:nvSpPr>
        <p:spPr>
          <a:xfrm>
            <a:off x="550863" y="2639840"/>
            <a:ext cx="9985828" cy="1578319"/>
          </a:xfrm>
          <a:prstGeom prst="rect">
            <a:avLst/>
          </a:prstGeom>
        </p:spPr>
        <p:txBody>
          <a:bodyPr/>
          <a:lstStyle/>
          <a:p>
            <a:pPr defTabSz="896111">
              <a:defRPr sz="5880"/>
            </a:pPr>
            <a:r>
              <a:t>Active or Passive?</a:t>
            </a:r>
            <a:br/>
            <a:endParaRPr/>
          </a:p>
        </p:txBody>
      </p:sp>
    </p:spTree>
    <p:extLst>
      <p:ext uri="{BB962C8B-B14F-4D97-AF65-F5344CB8AC3E}">
        <p14:creationId xmlns:p14="http://schemas.microsoft.com/office/powerpoint/2010/main" val="957411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712"/>
                                        </p:tgtEl>
                                        <p:attrNameLst>
                                          <p:attrName>style.visibility</p:attrName>
                                        </p:attrNameLst>
                                      </p:cBhvr>
                                      <p:to>
                                        <p:strVal val="visible"/>
                                      </p:to>
                                    </p:set>
                                    <p:animEffect transition="in" filter="dissolve">
                                      <p:cBhvr>
                                        <p:cTn id="7" dur="500"/>
                                        <p:tgtEl>
                                          <p:spTgt spid="712"/>
                                        </p:tgtEl>
                                      </p:cBhvr>
                                    </p:animEffect>
                                  </p:childTnLst>
                                </p:cTn>
                              </p:par>
                            </p:childTnLst>
                          </p:cTn>
                        </p:par>
                        <p:par>
                          <p:cTn id="8" fill="hold">
                            <p:stCondLst>
                              <p:cond delay="0"/>
                            </p:stCondLst>
                            <p:childTnLst>
                              <p:par>
                                <p:cTn id="9" presetID="6" presetClass="emph" presetSubtype="0" fill="hold" grpId="0" nodeType="withEffect">
                                  <p:stCondLst>
                                    <p:cond delay="0"/>
                                  </p:stCondLst>
                                  <p:childTnLst>
                                    <p:animScale>
                                      <p:cBhvr>
                                        <p:cTn id="10" dur="4000" fill="hold"/>
                                        <p:tgtEl>
                                          <p:spTgt spid="710"/>
                                        </p:tgtEl>
                                      </p:cBhvr>
                                      <p:by x="104999" y="104999"/>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 grpId="0" animBg="1" advAuto="0"/>
      <p:bldP spid="712"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Slide Number Placeholder 2"/>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sp>
        <p:nvSpPr>
          <p:cNvPr id="715" name="Text Placeholder 3"/>
          <p:cNvSpPr txBox="1">
            <a:spLocks noGrp="1"/>
          </p:cNvSpPr>
          <p:nvPr>
            <p:ph type="body" sz="quarter" idx="1"/>
          </p:nvPr>
        </p:nvSpPr>
        <p:spPr>
          <a:xfrm>
            <a:off x="634480" y="340376"/>
            <a:ext cx="11090276" cy="738666"/>
          </a:xfrm>
          <a:prstGeom prst="rect">
            <a:avLst/>
          </a:prstGeom>
        </p:spPr>
        <p:txBody>
          <a:bodyPr/>
          <a:lstStyle>
            <a:lvl2pPr>
              <a:lnSpc>
                <a:spcPct val="100000"/>
              </a:lnSpc>
              <a:defRPr sz="1200" b="1" cap="all" spc="400">
                <a:solidFill>
                  <a:srgbClr val="FC6984"/>
                </a:solidFill>
                <a:latin typeface="Segoe UI Semibold"/>
                <a:ea typeface="Segoe UI Semibold"/>
                <a:cs typeface="Segoe UI Semibold"/>
                <a:sym typeface="Segoe UI Semibold"/>
              </a:defRPr>
            </a:lvl2pPr>
          </a:lstStyle>
          <a:p>
            <a:r>
              <a:t>Depends on the strategy</a:t>
            </a:r>
          </a:p>
          <a:p>
            <a:pPr lvl="1"/>
            <a:r>
              <a:t>The Active Vs Passive Management framework</a:t>
            </a:r>
          </a:p>
        </p:txBody>
      </p:sp>
      <p:pic>
        <p:nvPicPr>
          <p:cNvPr id="716" name="Picture 6" descr="Picture 6"/>
          <p:cNvPicPr>
            <a:picLocks noChangeAspect="1"/>
          </p:cNvPicPr>
          <p:nvPr/>
        </p:nvPicPr>
        <p:blipFill>
          <a:blip r:embed="rId2">
            <a:extLst/>
          </a:blip>
          <a:stretch>
            <a:fillRect/>
          </a:stretch>
        </p:blipFill>
        <p:spPr>
          <a:xfrm>
            <a:off x="758048" y="1265506"/>
            <a:ext cx="7644547" cy="5128524"/>
          </a:xfrm>
          <a:prstGeom prst="rect">
            <a:avLst/>
          </a:prstGeom>
          <a:ln w="12700">
            <a:miter lim="400000"/>
          </a:ln>
        </p:spPr>
      </p:pic>
    </p:spTree>
    <p:extLst>
      <p:ext uri="{BB962C8B-B14F-4D97-AF65-F5344CB8AC3E}">
        <p14:creationId xmlns:p14="http://schemas.microsoft.com/office/powerpoint/2010/main" val="2739396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Footer Placeholder 1"/>
          <p:cNvSpPr txBox="1"/>
          <p:nvPr/>
        </p:nvSpPr>
        <p:spPr>
          <a:xfrm>
            <a:off x="550861" y="6469061"/>
            <a:ext cx="7250115" cy="139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900">
                <a:solidFill>
                  <a:srgbClr val="646464"/>
                </a:solidFill>
                <a:latin typeface="Segoe UI"/>
                <a:ea typeface="Segoe UI"/>
                <a:cs typeface="Segoe UI"/>
                <a:sym typeface="Segoe UI"/>
              </a:defRPr>
            </a:lvl1pPr>
          </a:lstStyle>
          <a:p>
            <a:r>
              <a:t>Source: Lonsec</a:t>
            </a:r>
          </a:p>
        </p:txBody>
      </p:sp>
      <p:sp>
        <p:nvSpPr>
          <p:cNvPr id="719" name="Slide Number Placeholder 2"/>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a:t>
            </a:fld>
            <a:endParaRPr/>
          </a:p>
        </p:txBody>
      </p:sp>
      <p:sp>
        <p:nvSpPr>
          <p:cNvPr id="720" name="Text Placeholder 3"/>
          <p:cNvSpPr txBox="1">
            <a:spLocks noGrp="1"/>
          </p:cNvSpPr>
          <p:nvPr>
            <p:ph type="body" sz="quarter" idx="1"/>
          </p:nvPr>
        </p:nvSpPr>
        <p:spPr>
          <a:prstGeom prst="rect">
            <a:avLst/>
          </a:prstGeom>
        </p:spPr>
        <p:txBody>
          <a:bodyPr/>
          <a:lstStyle>
            <a:lvl2pPr>
              <a:lnSpc>
                <a:spcPct val="100000"/>
              </a:lnSpc>
              <a:defRPr sz="1200" b="1" cap="all" spc="400">
                <a:solidFill>
                  <a:srgbClr val="FC6984"/>
                </a:solidFill>
                <a:latin typeface="Segoe UI Semibold"/>
                <a:ea typeface="Segoe UI Semibold"/>
                <a:cs typeface="Segoe UI Semibold"/>
                <a:sym typeface="Segoe UI Semibold"/>
              </a:defRPr>
            </a:lvl2pPr>
          </a:lstStyle>
          <a:p>
            <a:r>
              <a:t>It’s all about Portfolio Construction…</a:t>
            </a:r>
          </a:p>
          <a:p>
            <a:pPr lvl="1"/>
            <a:r>
              <a:t>The results can be vastly different</a:t>
            </a:r>
          </a:p>
        </p:txBody>
      </p:sp>
      <p:pic>
        <p:nvPicPr>
          <p:cNvPr id="721" name="Content Placeholder 5" descr="Content Placeholder 5"/>
          <p:cNvPicPr>
            <a:picLocks noChangeAspect="1"/>
          </p:cNvPicPr>
          <p:nvPr/>
        </p:nvPicPr>
        <p:blipFill>
          <a:blip r:embed="rId2">
            <a:extLst/>
          </a:blip>
          <a:srcRect t="12766"/>
          <a:stretch>
            <a:fillRect/>
          </a:stretch>
        </p:blipFill>
        <p:spPr>
          <a:xfrm>
            <a:off x="347274" y="1847849"/>
            <a:ext cx="10481096" cy="4294228"/>
          </a:xfrm>
          <a:prstGeom prst="rect">
            <a:avLst/>
          </a:prstGeom>
          <a:ln w="12700">
            <a:miter lim="400000"/>
          </a:ln>
        </p:spPr>
      </p:pic>
      <p:sp>
        <p:nvSpPr>
          <p:cNvPr id="722" name="TextBox 6"/>
          <p:cNvSpPr txBox="1"/>
          <p:nvPr/>
        </p:nvSpPr>
        <p:spPr>
          <a:xfrm>
            <a:off x="566672" y="1532536"/>
            <a:ext cx="3609246" cy="215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spcBef>
                <a:spcPts val="600"/>
              </a:spcBef>
              <a:defRPr sz="1400">
                <a:solidFill>
                  <a:srgbClr val="5C315E"/>
                </a:solidFill>
                <a:latin typeface="Palatino Linotype (Headings)"/>
                <a:ea typeface="Palatino Linotype (Headings)"/>
                <a:cs typeface="Palatino Linotype (Headings)"/>
                <a:sym typeface="Palatino Linotype (Headings)"/>
              </a:defRPr>
            </a:lvl1pPr>
          </a:lstStyle>
          <a:p>
            <a:r>
              <a:t>Growth of $10,000 – Income Reinvested</a:t>
            </a:r>
          </a:p>
        </p:txBody>
      </p:sp>
    </p:spTree>
    <p:extLst>
      <p:ext uri="{BB962C8B-B14F-4D97-AF65-F5344CB8AC3E}">
        <p14:creationId xmlns:p14="http://schemas.microsoft.com/office/powerpoint/2010/main" val="3846426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Footer Placeholder 1"/>
          <p:cNvSpPr txBox="1"/>
          <p:nvPr/>
        </p:nvSpPr>
        <p:spPr>
          <a:xfrm>
            <a:off x="550861" y="6469061"/>
            <a:ext cx="7250115" cy="139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900">
                <a:solidFill>
                  <a:srgbClr val="646464"/>
                </a:solidFill>
                <a:latin typeface="Segoe UI"/>
                <a:ea typeface="Segoe UI"/>
                <a:cs typeface="Segoe UI"/>
                <a:sym typeface="Segoe UI"/>
              </a:defRPr>
            </a:lvl1pPr>
          </a:lstStyle>
          <a:p>
            <a:r>
              <a:t>^Comparison against FE UT PG Multi-asset Balanced Index – Source: Lonsec Research, FE Data</a:t>
            </a:r>
          </a:p>
        </p:txBody>
      </p:sp>
      <p:sp>
        <p:nvSpPr>
          <p:cNvPr id="725" name="Slide Number Placeholder 2"/>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19</a:t>
            </a:fld>
            <a:endParaRPr/>
          </a:p>
        </p:txBody>
      </p:sp>
      <p:sp>
        <p:nvSpPr>
          <p:cNvPr id="726" name="Text Placeholder 3"/>
          <p:cNvSpPr txBox="1">
            <a:spLocks noGrp="1"/>
          </p:cNvSpPr>
          <p:nvPr>
            <p:ph type="body" sz="quarter" idx="1"/>
          </p:nvPr>
        </p:nvSpPr>
        <p:spPr>
          <a:prstGeom prst="rect">
            <a:avLst/>
          </a:prstGeom>
        </p:spPr>
        <p:txBody>
          <a:bodyPr/>
          <a:lstStyle>
            <a:lvl2pPr>
              <a:lnSpc>
                <a:spcPct val="100000"/>
              </a:lnSpc>
              <a:defRPr sz="1200" b="1" cap="all" spc="400">
                <a:solidFill>
                  <a:srgbClr val="FC6984"/>
                </a:solidFill>
                <a:latin typeface="Segoe UI Semibold"/>
                <a:ea typeface="Segoe UI Semibold"/>
                <a:cs typeface="Segoe UI Semibold"/>
                <a:sym typeface="Segoe UI Semibold"/>
              </a:defRPr>
            </a:lvl2pPr>
          </a:lstStyle>
          <a:p>
            <a:r>
              <a:t>Ask the experts…</a:t>
            </a:r>
          </a:p>
          <a:p>
            <a:pPr lvl="1"/>
            <a:r>
              <a:t>Top quartile performance, with lower volatility</a:t>
            </a:r>
          </a:p>
        </p:txBody>
      </p:sp>
      <p:sp>
        <p:nvSpPr>
          <p:cNvPr id="727" name="TextBox 5"/>
          <p:cNvSpPr txBox="1"/>
          <p:nvPr/>
        </p:nvSpPr>
        <p:spPr>
          <a:xfrm>
            <a:off x="566670" y="1532536"/>
            <a:ext cx="4338704" cy="215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spcBef>
                <a:spcPts val="600"/>
              </a:spcBef>
              <a:defRPr sz="1400">
                <a:solidFill>
                  <a:srgbClr val="5C315E"/>
                </a:solidFill>
                <a:latin typeface="Palatino Linotype (Headings)"/>
                <a:ea typeface="Palatino Linotype (Headings)"/>
                <a:cs typeface="Palatino Linotype (Headings)"/>
                <a:sym typeface="Palatino Linotype (Headings)"/>
              </a:defRPr>
            </a:pPr>
            <a:r>
              <a:t>Peer Group Comparison</a:t>
            </a:r>
            <a:r>
              <a:rPr sz="1100">
                <a:latin typeface="HelveticaNeueLT Pro 45 Lt"/>
                <a:ea typeface="HelveticaNeueLT Pro 45 Lt"/>
                <a:cs typeface="HelveticaNeueLT Pro 45 Lt"/>
                <a:sym typeface="HelveticaNeueLT Pro 45 Lt"/>
              </a:rPr>
              <a:t>^</a:t>
            </a:r>
            <a:r>
              <a:rPr sz="1100"/>
              <a:t> - </a:t>
            </a:r>
            <a:r>
              <a:t>5yr to December 2017</a:t>
            </a:r>
          </a:p>
        </p:txBody>
      </p:sp>
      <p:pic>
        <p:nvPicPr>
          <p:cNvPr id="728" name="Image" descr="Image"/>
          <p:cNvPicPr>
            <a:picLocks noChangeAspect="1"/>
          </p:cNvPicPr>
          <p:nvPr/>
        </p:nvPicPr>
        <p:blipFill>
          <a:blip r:embed="rId2">
            <a:extLst/>
          </a:blip>
          <a:stretch>
            <a:fillRect/>
          </a:stretch>
        </p:blipFill>
        <p:spPr>
          <a:xfrm>
            <a:off x="381000" y="1749173"/>
            <a:ext cx="10282505" cy="3781677"/>
          </a:xfrm>
          <a:prstGeom prst="rect">
            <a:avLst/>
          </a:prstGeom>
          <a:ln w="12700">
            <a:miter lim="400000"/>
          </a:ln>
        </p:spPr>
      </p:pic>
    </p:spTree>
    <p:extLst>
      <p:ext uri="{BB962C8B-B14F-4D97-AF65-F5344CB8AC3E}">
        <p14:creationId xmlns:p14="http://schemas.microsoft.com/office/powerpoint/2010/main" val="2638748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 name="Picture Placeholder 26" descr="Picture Placeholder 26"/>
          <p:cNvPicPr>
            <a:picLocks noGrp="1" noChangeAspect="1"/>
          </p:cNvPicPr>
          <p:nvPr>
            <p:ph type="pic" idx="14"/>
          </p:nvPr>
        </p:nvPicPr>
        <p:blipFill>
          <a:blip r:embed="rId2">
            <a:extLst/>
          </a:blip>
          <a:stretch>
            <a:fillRect/>
          </a:stretch>
        </p:blipFill>
        <p:spPr>
          <a:prstGeom prst="rect">
            <a:avLst/>
          </a:prstGeom>
        </p:spPr>
      </p:pic>
      <p:sp>
        <p:nvSpPr>
          <p:cNvPr id="573" name="Text Placeholder 24"/>
          <p:cNvSpPr txBox="1">
            <a:spLocks noGrp="1"/>
          </p:cNvSpPr>
          <p:nvPr>
            <p:ph type="body" idx="1"/>
          </p:nvPr>
        </p:nvSpPr>
        <p:spPr>
          <a:xfrm>
            <a:off x="0" y="0"/>
            <a:ext cx="12192000" cy="6857997"/>
          </a:xfrm>
          <a:prstGeom prst="rect">
            <a:avLst/>
          </a:prstGeom>
        </p:spPr>
        <p:txBody>
          <a:bodyPr/>
          <a:lstStyle/>
          <a:p>
            <a:endParaRPr dirty="0"/>
          </a:p>
        </p:txBody>
      </p:sp>
      <p:sp>
        <p:nvSpPr>
          <p:cNvPr id="574" name="Title 1"/>
          <p:cNvSpPr txBox="1">
            <a:spLocks noGrp="1"/>
          </p:cNvSpPr>
          <p:nvPr>
            <p:ph type="title"/>
          </p:nvPr>
        </p:nvSpPr>
        <p:spPr>
          <a:xfrm>
            <a:off x="1103086" y="2563490"/>
            <a:ext cx="9985828" cy="793488"/>
          </a:xfrm>
          <a:prstGeom prst="rect">
            <a:avLst/>
          </a:prstGeom>
        </p:spPr>
        <p:txBody>
          <a:bodyPr/>
          <a:lstStyle>
            <a:lvl1pPr defTabSz="822959">
              <a:defRPr sz="5400"/>
            </a:lvl1pPr>
          </a:lstStyle>
          <a:p>
            <a:r>
              <a:rPr dirty="0"/>
              <a:t>FPA National Roadshow</a:t>
            </a:r>
          </a:p>
        </p:txBody>
      </p:sp>
      <p:sp>
        <p:nvSpPr>
          <p:cNvPr id="575" name="Text Placeholder 2"/>
          <p:cNvSpPr>
            <a:spLocks noGrp="1"/>
          </p:cNvSpPr>
          <p:nvPr>
            <p:ph type="body" idx="13"/>
          </p:nvPr>
        </p:nvSpPr>
        <p:spPr>
          <a:xfrm>
            <a:off x="1106865" y="3585579"/>
            <a:ext cx="9978289" cy="329419"/>
          </a:xfrm>
          <a:prstGeom prst="rect">
            <a:avLst/>
          </a:prstGeom>
          <a:extLst>
            <a:ext uri="{C572A759-6A51-4108-AA02-DFA0A04FC94B}">
              <ma14:wrappingTextBoxFlag xmlns:ma14="http://schemas.microsoft.com/office/mac/drawingml/2011/main" xmlns="" val="1"/>
            </a:ext>
          </a:extLst>
        </p:spPr>
        <p:txBody>
          <a:bodyPr/>
          <a:lstStyle>
            <a:lvl1pPr marL="0" indent="0" algn="ctr" defTabSz="832104">
              <a:lnSpc>
                <a:spcPct val="100000"/>
              </a:lnSpc>
              <a:spcBef>
                <a:spcPts val="0"/>
              </a:spcBef>
              <a:buSzTx/>
              <a:buFontTx/>
              <a:buNone/>
              <a:defRPr sz="1092" b="1" cap="all" spc="364">
                <a:solidFill>
                  <a:srgbClr val="FFFFFF"/>
                </a:solidFill>
                <a:latin typeface="Segoe UI Semibold"/>
                <a:ea typeface="Segoe UI Semibold"/>
                <a:cs typeface="Segoe UI Semibold"/>
                <a:sym typeface="Segoe UI Semibold"/>
              </a:defRPr>
            </a:lvl1pPr>
          </a:lstStyle>
          <a:p>
            <a:r>
              <a:t> how passive and active management can co-exist in a client's portfolio</a:t>
            </a:r>
          </a:p>
        </p:txBody>
      </p:sp>
      <p:sp>
        <p:nvSpPr>
          <p:cNvPr id="576" name="Text Placeholder 23"/>
          <p:cNvSpPr>
            <a:spLocks noGrp="1"/>
          </p:cNvSpPr>
          <p:nvPr>
            <p:ph type="body" idx="15"/>
          </p:nvPr>
        </p:nvSpPr>
        <p:spPr>
          <a:prstGeom prst="rect">
            <a:avLst/>
          </a:prstGeom>
        </p:spPr>
        <p:txBody>
          <a:bodyPr/>
          <a:lstStyle/>
          <a:p>
            <a:pPr marL="0" indent="0">
              <a:buSzTx/>
              <a:buFontTx/>
              <a:buNone/>
              <a:defRPr sz="1800">
                <a:latin typeface="Palatino Linotype"/>
                <a:ea typeface="Palatino Linotype"/>
                <a:cs typeface="Palatino Linotype"/>
                <a:sym typeface="Palatino Linotype"/>
              </a:defRPr>
            </a:pPr>
            <a:endParaRPr/>
          </a:p>
        </p:txBody>
      </p:sp>
    </p:spTree>
    <p:extLst>
      <p:ext uri="{BB962C8B-B14F-4D97-AF65-F5344CB8AC3E}">
        <p14:creationId xmlns:p14="http://schemas.microsoft.com/office/powerpoint/2010/main" val="3152018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572"/>
                                        </p:tgtEl>
                                        <p:attrNameLst>
                                          <p:attrName>style.visibility</p:attrName>
                                        </p:attrNameLst>
                                      </p:cBhvr>
                                      <p:to>
                                        <p:strVal val="visible"/>
                                      </p:to>
                                    </p:set>
                                    <p:animEffect transition="in" filter="dissolve">
                                      <p:cBhvr>
                                        <p:cTn id="7" dur="500"/>
                                        <p:tgtEl>
                                          <p:spTgt spid="572"/>
                                        </p:tgtEl>
                                      </p:cBhvr>
                                    </p:animEffect>
                                  </p:childTnLst>
                                </p:cTn>
                              </p:par>
                            </p:childTnLst>
                          </p:cTn>
                        </p:par>
                        <p:par>
                          <p:cTn id="8" fill="hold">
                            <p:stCondLst>
                              <p:cond delay="0"/>
                            </p:stCondLst>
                            <p:childTnLst>
                              <p:par>
                                <p:cTn id="9" presetID="-1" presetClass="path" presetSubtype="0" decel="50000" fill="hold" nodeType="afterEffect">
                                  <p:stCondLst>
                                    <p:cond delay="100"/>
                                  </p:stCondLst>
                                  <p:childTnLst>
                                    <p:animMotion origin="layout" path="M 0.000000 0.000000 L 0.000000 -0.072220" pathEditMode="relative">
                                      <p:cBhvr>
                                        <p:cTn id="10" dur="3000" fill="hold"/>
                                        <p:tgtEl>
                                          <p:spTgt spid="572"/>
                                        </p:tgtEl>
                                        <p:attrNameLst>
                                          <p:attrName>ppt_x</p:attrName>
                                          <p:attrName>ppt_y</p:attrName>
                                        </p:attrNameLst>
                                      </p:cBhvr>
                                    </p:animMotion>
                                  </p:childTnLst>
                                </p:cTn>
                              </p:par>
                            </p:childTnLst>
                          </p:cTn>
                        </p:par>
                        <p:par>
                          <p:cTn id="11" fill="hold">
                            <p:stCondLst>
                              <p:cond delay="3100"/>
                            </p:stCondLst>
                            <p:childTnLst>
                              <p:par>
                                <p:cTn id="12" presetID="9" presetClass="entr" fill="hold" grpId="0" nodeType="afterEffect">
                                  <p:stCondLst>
                                    <p:cond delay="0"/>
                                  </p:stCondLst>
                                  <p:iterate>
                                    <p:tmAbs val="0"/>
                                  </p:iterate>
                                  <p:childTnLst>
                                    <p:set>
                                      <p:cBhvr>
                                        <p:cTn id="13" fill="hold"/>
                                        <p:tgtEl>
                                          <p:spTgt spid="573"/>
                                        </p:tgtEl>
                                        <p:attrNameLst>
                                          <p:attrName>style.visibility</p:attrName>
                                        </p:attrNameLst>
                                      </p:cBhvr>
                                      <p:to>
                                        <p:strVal val="visible"/>
                                      </p:to>
                                    </p:set>
                                    <p:animEffect transition="in" filter="dissolve">
                                      <p:cBhvr>
                                        <p:cTn id="14" dur="500"/>
                                        <p:tgtEl>
                                          <p:spTgt spid="573"/>
                                        </p:tgtEl>
                                      </p:cBhvr>
                                    </p:animEffect>
                                  </p:childTnLst>
                                </p:cTn>
                              </p:par>
                            </p:childTnLst>
                          </p:cTn>
                        </p:par>
                        <p:par>
                          <p:cTn id="15" fill="hold">
                            <p:stCondLst>
                              <p:cond delay="3600"/>
                            </p:stCondLst>
                            <p:childTnLst>
                              <p:par>
                                <p:cTn id="16" presetID="9" presetClass="entr" fill="hold" grpId="0" nodeType="afterEffect">
                                  <p:stCondLst>
                                    <p:cond delay="0"/>
                                  </p:stCondLst>
                                  <p:iterate>
                                    <p:tmAbs val="0"/>
                                  </p:iterate>
                                  <p:childTnLst>
                                    <p:set>
                                      <p:cBhvr>
                                        <p:cTn id="17" fill="hold"/>
                                        <p:tgtEl>
                                          <p:spTgt spid="574"/>
                                        </p:tgtEl>
                                        <p:attrNameLst>
                                          <p:attrName>style.visibility</p:attrName>
                                        </p:attrNameLst>
                                      </p:cBhvr>
                                      <p:to>
                                        <p:strVal val="visible"/>
                                      </p:to>
                                    </p:set>
                                    <p:animEffect transition="in" filter="dissolve">
                                      <p:cBhvr>
                                        <p:cTn id="18" dur="500"/>
                                        <p:tgtEl>
                                          <p:spTgt spid="574"/>
                                        </p:tgtEl>
                                      </p:cBhvr>
                                    </p:animEffect>
                                  </p:childTnLst>
                                </p:cTn>
                              </p:par>
                            </p:childTnLst>
                          </p:cTn>
                        </p:par>
                        <p:par>
                          <p:cTn id="19" fill="hold">
                            <p:stCondLst>
                              <p:cond delay="0"/>
                            </p:stCondLst>
                            <p:childTnLst>
                              <p:par>
                                <p:cTn id="20" presetID="-1" presetClass="path" presetSubtype="0" decel="50000" fill="hold" nodeType="afterEffect">
                                  <p:stCondLst>
                                    <p:cond delay="0"/>
                                  </p:stCondLst>
                                  <p:childTnLst>
                                    <p:animMotion origin="layout" path="M 0.000000 0.000000 L 0.000000 -0.127323" pathEditMode="relative">
                                      <p:cBhvr>
                                        <p:cTn id="21" dur="1000" fill="hold"/>
                                        <p:tgtEl>
                                          <p:spTgt spid="574"/>
                                        </p:tgtEl>
                                        <p:attrNameLst>
                                          <p:attrName>ppt_x</p:attrName>
                                          <p:attrName>ppt_y</p:attrName>
                                        </p:attrNameLst>
                                      </p:cBhvr>
                                    </p:animMotion>
                                  </p:childTnLst>
                                </p:cTn>
                              </p:par>
                            </p:childTnLst>
                          </p:cTn>
                        </p:par>
                        <p:par>
                          <p:cTn id="22" fill="hold">
                            <p:stCondLst>
                              <p:cond delay="1000"/>
                            </p:stCondLst>
                            <p:childTnLst>
                              <p:par>
                                <p:cTn id="23" presetID="9" presetClass="entr" fill="hold" grpId="0" nodeType="afterEffect">
                                  <p:stCondLst>
                                    <p:cond delay="0"/>
                                  </p:stCondLst>
                                  <p:iterate>
                                    <p:tmAbs val="0"/>
                                  </p:iterate>
                                  <p:childTnLst>
                                    <p:set>
                                      <p:cBhvr>
                                        <p:cTn id="24" fill="hold"/>
                                        <p:tgtEl>
                                          <p:spTgt spid="575"/>
                                        </p:tgtEl>
                                        <p:attrNameLst>
                                          <p:attrName>style.visibility</p:attrName>
                                        </p:attrNameLst>
                                      </p:cBhvr>
                                      <p:to>
                                        <p:strVal val="visible"/>
                                      </p:to>
                                    </p:set>
                                    <p:animEffect transition="in" filter="dissolve">
                                      <p:cBhvr>
                                        <p:cTn id="25" dur="500"/>
                                        <p:tgtEl>
                                          <p:spTgt spid="575"/>
                                        </p:tgtEl>
                                      </p:cBhvr>
                                    </p:animEffect>
                                  </p:childTnLst>
                                </p:cTn>
                              </p:par>
                            </p:childTnLst>
                          </p:cTn>
                        </p:par>
                        <p:par>
                          <p:cTn id="26" fill="hold">
                            <p:stCondLst>
                              <p:cond delay="0"/>
                            </p:stCondLst>
                            <p:childTnLst>
                              <p:par>
                                <p:cTn id="27" presetID="-1" presetClass="path" presetSubtype="0" decel="50000" fill="hold" nodeType="afterEffect">
                                  <p:stCondLst>
                                    <p:cond delay="0"/>
                                  </p:stCondLst>
                                  <p:childTnLst>
                                    <p:animMotion origin="layout" path="M 0.000000 0.000000 L 0.000000 -0.055090" pathEditMode="relative">
                                      <p:cBhvr>
                                        <p:cTn id="28" dur="1000" fill="hold"/>
                                        <p:tgtEl>
                                          <p:spTgt spid="575"/>
                                        </p:tgtEl>
                                        <p:attrNameLst>
                                          <p:attrName>ppt_x</p:attrName>
                                          <p:attrName>ppt_y</p:attrName>
                                        </p:attrNameLst>
                                      </p:cBhvr>
                                    </p:animMotion>
                                  </p:childTnLst>
                                </p:cTn>
                              </p:par>
                            </p:childTnLst>
                          </p:cTn>
                        </p:par>
                        <p:par>
                          <p:cTn id="29" fill="hold">
                            <p:stCondLst>
                              <p:cond delay="1000"/>
                            </p:stCondLst>
                            <p:childTnLst>
                              <p:par>
                                <p:cTn id="30" presetID="2" presetClass="entr" presetSubtype="4" fill="hold" grpId="0" nodeType="afterEffect">
                                  <p:stCondLst>
                                    <p:cond delay="100"/>
                                  </p:stCondLst>
                                  <p:iterate>
                                    <p:tmAbs val="0"/>
                                  </p:iterate>
                                  <p:childTnLst>
                                    <p:set>
                                      <p:cBhvr>
                                        <p:cTn id="31" fill="hold"/>
                                        <p:tgtEl>
                                          <p:spTgt spid="576"/>
                                        </p:tgtEl>
                                        <p:attrNameLst>
                                          <p:attrName>style.visibility</p:attrName>
                                        </p:attrNameLst>
                                      </p:cBhvr>
                                      <p:to>
                                        <p:strVal val="visible"/>
                                      </p:to>
                                    </p:set>
                                    <p:anim calcmode="lin" valueType="num">
                                      <p:cBhvr>
                                        <p:cTn id="32" dur="500" fill="hold"/>
                                        <p:tgtEl>
                                          <p:spTgt spid="576"/>
                                        </p:tgtEl>
                                        <p:attrNameLst>
                                          <p:attrName>ppt_x</p:attrName>
                                        </p:attrNameLst>
                                      </p:cBhvr>
                                      <p:tavLst>
                                        <p:tav tm="0">
                                          <p:val>
                                            <p:strVal val="#ppt_x"/>
                                          </p:val>
                                        </p:tav>
                                        <p:tav tm="100000">
                                          <p:val>
                                            <p:strVal val="#ppt_x"/>
                                          </p:val>
                                        </p:tav>
                                      </p:tavLst>
                                    </p:anim>
                                    <p:anim calcmode="lin" valueType="num">
                                      <p:cBhvr>
                                        <p:cTn id="33" dur="500" fill="hold"/>
                                        <p:tgtEl>
                                          <p:spTgt spid="5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 grpId="0" animBg="1" advAuto="0"/>
      <p:bldP spid="573" grpId="0" animBg="1" advAuto="0"/>
      <p:bldP spid="574" grpId="0" animBg="1" advAuto="0"/>
      <p:bldP spid="575" grpId="0" animBg="1" advAuto="0"/>
      <p:bldP spid="576"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 name="Picture Placeholder 3" descr="Picture Placeholder 3"/>
          <p:cNvPicPr>
            <a:picLocks noGrp="1" noChangeAspect="1"/>
          </p:cNvPicPr>
          <p:nvPr>
            <p:ph type="pic" idx="13"/>
          </p:nvPr>
        </p:nvPicPr>
        <p:blipFill>
          <a:blip r:embed="rId2">
            <a:extLst/>
          </a:blip>
          <a:stretch>
            <a:fillRect/>
          </a:stretch>
        </p:blipFill>
        <p:spPr>
          <a:prstGeom prst="rect">
            <a:avLst/>
          </a:prstGeom>
        </p:spPr>
      </p:pic>
      <p:sp>
        <p:nvSpPr>
          <p:cNvPr id="731" name="Text Placeholder 5"/>
          <p:cNvSpPr txBox="1">
            <a:spLocks noGrp="1"/>
          </p:cNvSpPr>
          <p:nvPr>
            <p:ph type="body" idx="1"/>
          </p:nvPr>
        </p:nvSpPr>
        <p:spPr>
          <a:xfrm>
            <a:off x="0" y="0"/>
            <a:ext cx="12192000" cy="6857997"/>
          </a:xfrm>
          <a:prstGeom prst="rect">
            <a:avLst/>
          </a:prstGeom>
        </p:spPr>
        <p:txBody>
          <a:bodyPr/>
          <a:lstStyle/>
          <a:p>
            <a:endParaRPr/>
          </a:p>
        </p:txBody>
      </p:sp>
      <p:sp>
        <p:nvSpPr>
          <p:cNvPr id="732" name="Title 7"/>
          <p:cNvSpPr txBox="1">
            <a:spLocks noGrp="1"/>
          </p:cNvSpPr>
          <p:nvPr>
            <p:ph type="title"/>
          </p:nvPr>
        </p:nvSpPr>
        <p:spPr>
          <a:xfrm>
            <a:off x="394343" y="2475868"/>
            <a:ext cx="11534045" cy="1846660"/>
          </a:xfrm>
          <a:prstGeom prst="rect">
            <a:avLst/>
          </a:prstGeom>
        </p:spPr>
        <p:txBody>
          <a:bodyPr/>
          <a:lstStyle>
            <a:lvl1pPr>
              <a:lnSpc>
                <a:spcPct val="100000"/>
              </a:lnSpc>
            </a:lvl1pPr>
          </a:lstStyle>
          <a:p>
            <a:r>
              <a:t>Implications for Active Managers &amp; how are they responding?</a:t>
            </a:r>
          </a:p>
        </p:txBody>
      </p:sp>
    </p:spTree>
    <p:extLst>
      <p:ext uri="{BB962C8B-B14F-4D97-AF65-F5344CB8AC3E}">
        <p14:creationId xmlns:p14="http://schemas.microsoft.com/office/powerpoint/2010/main" val="421774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732"/>
                                        </p:tgtEl>
                                        <p:attrNameLst>
                                          <p:attrName>style.visibility</p:attrName>
                                        </p:attrNameLst>
                                      </p:cBhvr>
                                      <p:to>
                                        <p:strVal val="visible"/>
                                      </p:to>
                                    </p:set>
                                    <p:animEffect transition="in" filter="dissolve">
                                      <p:cBhvr>
                                        <p:cTn id="7" dur="500"/>
                                        <p:tgtEl>
                                          <p:spTgt spid="732"/>
                                        </p:tgtEl>
                                      </p:cBhvr>
                                    </p:animEffect>
                                  </p:childTnLst>
                                </p:cTn>
                              </p:par>
                            </p:childTnLst>
                          </p:cTn>
                        </p:par>
                        <p:par>
                          <p:cTn id="8" fill="hold">
                            <p:stCondLst>
                              <p:cond delay="0"/>
                            </p:stCondLst>
                            <p:childTnLst>
                              <p:par>
                                <p:cTn id="9" presetID="6" presetClass="emph" presetSubtype="0" fill="hold" grpId="0" nodeType="withEffect">
                                  <p:stCondLst>
                                    <p:cond delay="0"/>
                                  </p:stCondLst>
                                  <p:childTnLst>
                                    <p:animScale>
                                      <p:cBhvr>
                                        <p:cTn id="10" dur="4000" fill="hold"/>
                                        <p:tgtEl>
                                          <p:spTgt spid="730"/>
                                        </p:tgtEl>
                                      </p:cBhvr>
                                      <p:by x="104999" y="104999"/>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 grpId="0" animBg="1" advAuto="0"/>
      <p:bldP spid="732"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Footer Placeholder 2"/>
          <p:cNvSpPr txBox="1"/>
          <p:nvPr/>
        </p:nvSpPr>
        <p:spPr>
          <a:xfrm>
            <a:off x="550861" y="6469061"/>
            <a:ext cx="7250115" cy="139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900">
                <a:solidFill>
                  <a:srgbClr val="646464"/>
                </a:solidFill>
                <a:latin typeface="Segoe UI"/>
                <a:ea typeface="Segoe UI"/>
                <a:cs typeface="Segoe UI"/>
                <a:sym typeface="Segoe UI"/>
              </a:defRPr>
            </a:lvl1pPr>
          </a:lstStyle>
          <a:p>
            <a:r>
              <a:t>Source: Investment Company Institute. Goldman Sachs Global Investment Research.</a:t>
            </a:r>
          </a:p>
        </p:txBody>
      </p:sp>
      <p:sp>
        <p:nvSpPr>
          <p:cNvPr id="735" name="Slide Number Placeholder 3"/>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21</a:t>
            </a:fld>
            <a:endParaRPr/>
          </a:p>
        </p:txBody>
      </p:sp>
      <p:sp>
        <p:nvSpPr>
          <p:cNvPr id="736" name="Text Placeholder 4"/>
          <p:cNvSpPr txBox="1">
            <a:spLocks noGrp="1"/>
          </p:cNvSpPr>
          <p:nvPr>
            <p:ph type="body" sz="quarter" idx="1"/>
          </p:nvPr>
        </p:nvSpPr>
        <p:spPr>
          <a:xfrm>
            <a:off x="550862" y="501650"/>
            <a:ext cx="11090276" cy="738665"/>
          </a:xfrm>
          <a:prstGeom prst="rect">
            <a:avLst/>
          </a:prstGeom>
        </p:spPr>
        <p:txBody>
          <a:bodyPr/>
          <a:lstStyle>
            <a:lvl1pPr>
              <a:spcBef>
                <a:spcPts val="0"/>
              </a:spcBef>
              <a:defRPr sz="4000"/>
            </a:lvl1pPr>
            <a:lvl2pPr>
              <a:lnSpc>
                <a:spcPct val="100000"/>
              </a:lnSpc>
              <a:spcBef>
                <a:spcPts val="0"/>
              </a:spcBef>
              <a:defRPr sz="1200" b="1" cap="all" spc="400">
                <a:solidFill>
                  <a:srgbClr val="FC6984"/>
                </a:solidFill>
                <a:latin typeface="Segoe UI Semibold"/>
                <a:ea typeface="Segoe UI Semibold"/>
                <a:cs typeface="Segoe UI Semibold"/>
                <a:sym typeface="Segoe UI Semibold"/>
              </a:defRPr>
            </a:lvl2pPr>
          </a:lstStyle>
          <a:p>
            <a:r>
              <a:t>Passive growth at the expense of active</a:t>
            </a:r>
          </a:p>
          <a:p>
            <a:pPr lvl="1"/>
            <a:r>
              <a:t>Ongoing net outflows from active</a:t>
            </a:r>
          </a:p>
        </p:txBody>
      </p:sp>
      <p:pic>
        <p:nvPicPr>
          <p:cNvPr id="737" name="Picture 1" descr="Picture 1"/>
          <p:cNvPicPr>
            <a:picLocks noChangeAspect="1"/>
          </p:cNvPicPr>
          <p:nvPr/>
        </p:nvPicPr>
        <p:blipFill>
          <a:blip r:embed="rId2">
            <a:extLst/>
          </a:blip>
          <a:stretch>
            <a:fillRect/>
          </a:stretch>
        </p:blipFill>
        <p:spPr>
          <a:xfrm>
            <a:off x="1560737" y="2095500"/>
            <a:ext cx="7657404" cy="3952877"/>
          </a:xfrm>
          <a:prstGeom prst="rect">
            <a:avLst/>
          </a:prstGeom>
          <a:ln w="12700">
            <a:miter lim="400000"/>
          </a:ln>
        </p:spPr>
      </p:pic>
      <p:sp>
        <p:nvSpPr>
          <p:cNvPr id="738" name="TextBox 5"/>
          <p:cNvSpPr txBox="1"/>
          <p:nvPr/>
        </p:nvSpPr>
        <p:spPr>
          <a:xfrm>
            <a:off x="566670" y="1532536"/>
            <a:ext cx="9377431" cy="215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spcBef>
                <a:spcPts val="600"/>
              </a:spcBef>
              <a:defRPr sz="1400">
                <a:solidFill>
                  <a:srgbClr val="5C315E"/>
                </a:solidFill>
                <a:latin typeface="Palatino Linotype (Headings)"/>
                <a:ea typeface="Palatino Linotype (Headings)"/>
                <a:cs typeface="Palatino Linotype (Headings)"/>
                <a:sym typeface="Palatino Linotype (Headings)"/>
              </a:defRPr>
            </a:lvl1pPr>
          </a:lstStyle>
          <a:p>
            <a:r>
              <a:t>Cumulative flows to and net share issuance of domestic equity mutual funds and index ETFs ($, billions)</a:t>
            </a:r>
          </a:p>
        </p:txBody>
      </p:sp>
    </p:spTree>
    <p:extLst>
      <p:ext uri="{BB962C8B-B14F-4D97-AF65-F5344CB8AC3E}">
        <p14:creationId xmlns:p14="http://schemas.microsoft.com/office/powerpoint/2010/main" val="1431390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Content Placeholder 1"/>
          <p:cNvSpPr txBox="1">
            <a:spLocks noGrp="1"/>
          </p:cNvSpPr>
          <p:nvPr>
            <p:ph type="body" idx="1"/>
          </p:nvPr>
        </p:nvSpPr>
        <p:spPr>
          <a:prstGeom prst="rect">
            <a:avLst/>
          </a:prstGeom>
        </p:spPr>
        <p:txBody>
          <a:bodyPr/>
          <a:lstStyle/>
          <a:p>
            <a:pPr marL="457200" indent="-457200">
              <a:lnSpc>
                <a:spcPct val="200000"/>
              </a:lnSpc>
              <a:buSzPct val="100000"/>
              <a:buAutoNum type="arabicPeriod"/>
              <a:defRPr b="1"/>
            </a:pPr>
            <a:r>
              <a:t>Product innovation </a:t>
            </a:r>
            <a:r>
              <a:rPr b="0"/>
              <a:t>– developing new products not easily replicable by passive strategies</a:t>
            </a:r>
          </a:p>
          <a:p>
            <a:pPr marL="457200" indent="-457200">
              <a:lnSpc>
                <a:spcPct val="200000"/>
              </a:lnSpc>
              <a:buSzPct val="100000"/>
              <a:buAutoNum type="arabicPeriod"/>
              <a:defRPr b="1"/>
            </a:pPr>
            <a:r>
              <a:t>Less benchmark driven </a:t>
            </a:r>
            <a:r>
              <a:rPr b="0"/>
              <a:t>– increased focus on absolute returns</a:t>
            </a:r>
          </a:p>
          <a:p>
            <a:pPr marL="457200" indent="-457200">
              <a:lnSpc>
                <a:spcPct val="200000"/>
              </a:lnSpc>
              <a:buSzPct val="100000"/>
              <a:buAutoNum type="arabicPeriod"/>
              <a:defRPr b="1"/>
            </a:pPr>
            <a:r>
              <a:t>Listed structures </a:t>
            </a:r>
            <a:r>
              <a:rPr b="0"/>
              <a:t>– moving to listed ETMF structures provide convenience and transparency</a:t>
            </a:r>
          </a:p>
          <a:p>
            <a:pPr marL="457200" indent="-457200">
              <a:lnSpc>
                <a:spcPct val="200000"/>
              </a:lnSpc>
              <a:buSzPct val="100000"/>
              <a:buAutoNum type="arabicPeriod"/>
              <a:defRPr b="1"/>
            </a:pPr>
            <a:r>
              <a:t>Lowering costs </a:t>
            </a:r>
            <a:r>
              <a:rPr b="0"/>
              <a:t>– fee structures becoming more competitive</a:t>
            </a:r>
          </a:p>
          <a:p>
            <a:pPr marL="457200" indent="-457200">
              <a:lnSpc>
                <a:spcPct val="200000"/>
              </a:lnSpc>
              <a:buSzPct val="100000"/>
              <a:buAutoNum type="arabicPeriod"/>
              <a:defRPr b="1"/>
            </a:pPr>
            <a:r>
              <a:t>Industry consolidation </a:t>
            </a:r>
            <a:r>
              <a:rPr b="0"/>
              <a:t>– driven by institutional in-housing</a:t>
            </a:r>
          </a:p>
          <a:p>
            <a:pPr>
              <a:lnSpc>
                <a:spcPct val="200000"/>
              </a:lnSpc>
            </a:pPr>
            <a:r>
              <a:t> </a:t>
            </a:r>
          </a:p>
        </p:txBody>
      </p:sp>
      <p:sp>
        <p:nvSpPr>
          <p:cNvPr id="741" name="Slide Number Placeholder 3"/>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22</a:t>
            </a:fld>
            <a:endParaRPr/>
          </a:p>
        </p:txBody>
      </p:sp>
      <p:sp>
        <p:nvSpPr>
          <p:cNvPr id="742" name="Text Placeholder 4"/>
          <p:cNvSpPr>
            <a:spLocks noGrp="1"/>
          </p:cNvSpPr>
          <p:nvPr>
            <p:ph type="body" idx="13"/>
          </p:nvPr>
        </p:nvSpPr>
        <p:spPr>
          <a:prstGeom prst="rect">
            <a:avLst/>
          </a:prstGeom>
          <a:extLst>
            <a:ext uri="{C572A759-6A51-4108-AA02-DFA0A04FC94B}">
              <ma14:wrappingTextBoxFlag xmlns:ma14="http://schemas.microsoft.com/office/mac/drawingml/2011/main" xmlns="" val="1"/>
            </a:ext>
          </a:extLst>
        </p:spPr>
        <p:txBody>
          <a:bodyPr/>
          <a:lstStyle>
            <a:lvl1pPr marL="0" indent="0">
              <a:spcBef>
                <a:spcPts val="0"/>
              </a:spcBef>
              <a:buSzTx/>
              <a:buFontTx/>
              <a:buNone/>
              <a:defRPr sz="4000">
                <a:solidFill>
                  <a:srgbClr val="5C315E"/>
                </a:solidFill>
                <a:latin typeface="Palatino Linotype"/>
                <a:ea typeface="Palatino Linotype"/>
                <a:cs typeface="Palatino Linotype"/>
                <a:sym typeface="Palatino Linotype"/>
              </a:defRPr>
            </a:lvl1pPr>
            <a:lvl2pPr marL="0" indent="0">
              <a:lnSpc>
                <a:spcPct val="100000"/>
              </a:lnSpc>
              <a:spcBef>
                <a:spcPts val="0"/>
              </a:spcBef>
              <a:buSzTx/>
              <a:buFontTx/>
              <a:buNone/>
              <a:defRPr sz="1200" b="1" cap="all" spc="400">
                <a:solidFill>
                  <a:srgbClr val="FC6984"/>
                </a:solidFill>
                <a:latin typeface="Segoe UI Semibold"/>
                <a:ea typeface="Segoe UI Semibold"/>
                <a:cs typeface="Segoe UI Semibold"/>
                <a:sym typeface="Segoe UI Semibold"/>
              </a:defRPr>
            </a:lvl2pPr>
          </a:lstStyle>
          <a:p>
            <a:r>
              <a:t>Responses of active managers</a:t>
            </a:r>
          </a:p>
          <a:p>
            <a:pPr lvl="1"/>
            <a:r>
              <a:t>Offering more for less</a:t>
            </a:r>
          </a:p>
        </p:txBody>
      </p:sp>
    </p:spTree>
    <p:extLst>
      <p:ext uri="{BB962C8B-B14F-4D97-AF65-F5344CB8AC3E}">
        <p14:creationId xmlns:p14="http://schemas.microsoft.com/office/powerpoint/2010/main" val="1687604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Footer Placeholder 2"/>
          <p:cNvSpPr txBox="1"/>
          <p:nvPr/>
        </p:nvSpPr>
        <p:spPr>
          <a:xfrm>
            <a:off x="550861" y="6469061"/>
            <a:ext cx="7250115" cy="139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900">
                <a:solidFill>
                  <a:srgbClr val="646464"/>
                </a:solidFill>
                <a:latin typeface="Segoe UI"/>
                <a:ea typeface="Segoe UI"/>
                <a:cs typeface="Segoe UI"/>
                <a:sym typeface="Segoe UI"/>
              </a:defRPr>
            </a:lvl1pPr>
          </a:lstStyle>
          <a:p>
            <a:r>
              <a:t>Source: Goldman Sachs</a:t>
            </a:r>
          </a:p>
        </p:txBody>
      </p:sp>
      <p:sp>
        <p:nvSpPr>
          <p:cNvPr id="745" name="Slide Number Placeholder 3"/>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23</a:t>
            </a:fld>
            <a:endParaRPr/>
          </a:p>
        </p:txBody>
      </p:sp>
      <p:sp>
        <p:nvSpPr>
          <p:cNvPr id="746" name="Text Placeholder 4"/>
          <p:cNvSpPr txBox="1">
            <a:spLocks noGrp="1"/>
          </p:cNvSpPr>
          <p:nvPr>
            <p:ph type="body" sz="quarter" idx="1"/>
          </p:nvPr>
        </p:nvSpPr>
        <p:spPr>
          <a:xfrm>
            <a:off x="550862" y="501650"/>
            <a:ext cx="11090276" cy="738665"/>
          </a:xfrm>
          <a:prstGeom prst="rect">
            <a:avLst/>
          </a:prstGeom>
        </p:spPr>
        <p:txBody>
          <a:bodyPr/>
          <a:lstStyle>
            <a:lvl1pPr>
              <a:spcBef>
                <a:spcPts val="0"/>
              </a:spcBef>
              <a:defRPr sz="4000"/>
            </a:lvl1pPr>
            <a:lvl2pPr>
              <a:lnSpc>
                <a:spcPct val="100000"/>
              </a:lnSpc>
              <a:spcBef>
                <a:spcPts val="0"/>
              </a:spcBef>
              <a:defRPr sz="1200" b="1" cap="all" spc="400">
                <a:solidFill>
                  <a:srgbClr val="FC6984"/>
                </a:solidFill>
                <a:latin typeface="Segoe UI Semibold"/>
                <a:ea typeface="Segoe UI Semibold"/>
                <a:cs typeface="Segoe UI Semibold"/>
                <a:sym typeface="Segoe UI Semibold"/>
              </a:defRPr>
            </a:lvl2pPr>
          </a:lstStyle>
          <a:p>
            <a:r>
              <a:t>But don’t write active off yet</a:t>
            </a:r>
          </a:p>
          <a:p>
            <a:pPr lvl="1"/>
            <a:r>
              <a:t>Active alpha is cyclical</a:t>
            </a:r>
          </a:p>
        </p:txBody>
      </p:sp>
      <p:pic>
        <p:nvPicPr>
          <p:cNvPr id="747" name="Picture 1" descr="Picture 1"/>
          <p:cNvPicPr>
            <a:picLocks noChangeAspect="1"/>
          </p:cNvPicPr>
          <p:nvPr/>
        </p:nvPicPr>
        <p:blipFill>
          <a:blip r:embed="rId2">
            <a:extLst/>
          </a:blip>
          <a:stretch>
            <a:fillRect/>
          </a:stretch>
        </p:blipFill>
        <p:spPr>
          <a:xfrm>
            <a:off x="679283" y="2069964"/>
            <a:ext cx="10369840" cy="3562353"/>
          </a:xfrm>
          <a:prstGeom prst="rect">
            <a:avLst/>
          </a:prstGeom>
          <a:ln w="12700">
            <a:miter lim="400000"/>
          </a:ln>
        </p:spPr>
      </p:pic>
      <p:sp>
        <p:nvSpPr>
          <p:cNvPr id="748" name="TextBox 5"/>
          <p:cNvSpPr txBox="1"/>
          <p:nvPr/>
        </p:nvSpPr>
        <p:spPr>
          <a:xfrm>
            <a:off x="1163371" y="5576156"/>
            <a:ext cx="1854651" cy="508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ctr">
              <a:spcBef>
                <a:spcPts val="600"/>
              </a:spcBef>
              <a:defRPr sz="1400">
                <a:solidFill>
                  <a:srgbClr val="5C315E"/>
                </a:solidFill>
                <a:latin typeface="Palatino Linotype (Headings)"/>
                <a:ea typeface="Palatino Linotype (Headings)"/>
                <a:cs typeface="Palatino Linotype (Headings)"/>
                <a:sym typeface="Palatino Linotype (Headings)"/>
              </a:defRPr>
            </a:pPr>
            <a:r>
              <a:t>5 consecutive years of </a:t>
            </a:r>
            <a:endParaRPr>
              <a:solidFill>
                <a:srgbClr val="3C3C3C"/>
              </a:solidFill>
              <a:latin typeface="Segoe UI"/>
              <a:ea typeface="Segoe UI"/>
              <a:cs typeface="Segoe UI"/>
              <a:sym typeface="Segoe UI"/>
            </a:endParaRPr>
          </a:p>
          <a:p>
            <a:pPr algn="ctr">
              <a:spcBef>
                <a:spcPts val="600"/>
              </a:spcBef>
              <a:defRPr sz="1400">
                <a:solidFill>
                  <a:srgbClr val="5C315E"/>
                </a:solidFill>
                <a:latin typeface="Palatino Linotype (Headings)"/>
                <a:ea typeface="Palatino Linotype (Headings)"/>
                <a:cs typeface="Palatino Linotype (Headings)"/>
                <a:sym typeface="Palatino Linotype (Headings)"/>
              </a:defRPr>
            </a:pPr>
            <a:r>
              <a:t>positive excess returns </a:t>
            </a:r>
          </a:p>
        </p:txBody>
      </p:sp>
      <p:sp>
        <p:nvSpPr>
          <p:cNvPr id="749" name="TextBox 7"/>
          <p:cNvSpPr txBox="1"/>
          <p:nvPr/>
        </p:nvSpPr>
        <p:spPr>
          <a:xfrm>
            <a:off x="3255548" y="5576158"/>
            <a:ext cx="1854651" cy="508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ctr">
              <a:spcBef>
                <a:spcPts val="600"/>
              </a:spcBef>
              <a:defRPr sz="1400">
                <a:solidFill>
                  <a:srgbClr val="5C315E"/>
                </a:solidFill>
                <a:latin typeface="Palatino Linotype (Headings)"/>
                <a:ea typeface="Palatino Linotype (Headings)"/>
                <a:cs typeface="Palatino Linotype (Headings)"/>
                <a:sym typeface="Palatino Linotype (Headings)"/>
              </a:defRPr>
            </a:pPr>
            <a:r>
              <a:t>5 consecutive years of </a:t>
            </a:r>
            <a:endParaRPr>
              <a:solidFill>
                <a:srgbClr val="3C3C3C"/>
              </a:solidFill>
              <a:latin typeface="Segoe UI"/>
              <a:ea typeface="Segoe UI"/>
              <a:cs typeface="Segoe UI"/>
              <a:sym typeface="Segoe UI"/>
            </a:endParaRPr>
          </a:p>
          <a:p>
            <a:pPr algn="ctr">
              <a:spcBef>
                <a:spcPts val="600"/>
              </a:spcBef>
              <a:defRPr sz="1400">
                <a:solidFill>
                  <a:srgbClr val="5C315E"/>
                </a:solidFill>
                <a:latin typeface="Palatino Linotype (Headings)"/>
                <a:ea typeface="Palatino Linotype (Headings)"/>
                <a:cs typeface="Palatino Linotype (Headings)"/>
                <a:sym typeface="Palatino Linotype (Headings)"/>
              </a:defRPr>
            </a:pPr>
            <a:r>
              <a:t>underperformance</a:t>
            </a:r>
          </a:p>
        </p:txBody>
      </p:sp>
      <p:sp>
        <p:nvSpPr>
          <p:cNvPr id="750" name="TextBox 8"/>
          <p:cNvSpPr txBox="1"/>
          <p:nvPr/>
        </p:nvSpPr>
        <p:spPr>
          <a:xfrm>
            <a:off x="5599162" y="5554574"/>
            <a:ext cx="2478039" cy="647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spcBef>
                <a:spcPts val="600"/>
              </a:spcBef>
              <a:defRPr sz="1400">
                <a:solidFill>
                  <a:srgbClr val="5C315E"/>
                </a:solidFill>
                <a:latin typeface="Palatino Linotype (Headings)"/>
                <a:ea typeface="Palatino Linotype (Headings)"/>
                <a:cs typeface="Palatino Linotype (Headings)"/>
                <a:sym typeface="Palatino Linotype (Headings)"/>
              </a:defRPr>
            </a:lvl1pPr>
          </a:lstStyle>
          <a:p>
            <a:r>
              <a:t>From 2000 – 2009 the median active manager outperformed in 8 out of 10 years</a:t>
            </a:r>
          </a:p>
        </p:txBody>
      </p:sp>
      <p:sp>
        <p:nvSpPr>
          <p:cNvPr id="751" name="TextBox 9"/>
          <p:cNvSpPr txBox="1"/>
          <p:nvPr/>
        </p:nvSpPr>
        <p:spPr>
          <a:xfrm>
            <a:off x="8561488" y="5582453"/>
            <a:ext cx="2487636" cy="647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spcBef>
                <a:spcPts val="600"/>
              </a:spcBef>
              <a:defRPr sz="1400">
                <a:solidFill>
                  <a:srgbClr val="5C315E"/>
                </a:solidFill>
                <a:latin typeface="Palatino Linotype (Headings)"/>
                <a:ea typeface="Palatino Linotype (Headings)"/>
                <a:cs typeface="Palatino Linotype (Headings)"/>
                <a:sym typeface="Palatino Linotype (Headings)"/>
              </a:defRPr>
            </a:lvl1pPr>
          </a:lstStyle>
          <a:p>
            <a:r>
              <a:t>The median active manager has underperformed in 6 of the last 7 years</a:t>
            </a:r>
          </a:p>
        </p:txBody>
      </p:sp>
      <p:sp>
        <p:nvSpPr>
          <p:cNvPr id="752" name="TextBox 10"/>
          <p:cNvSpPr txBox="1"/>
          <p:nvPr/>
        </p:nvSpPr>
        <p:spPr>
          <a:xfrm>
            <a:off x="566671" y="1532536"/>
            <a:ext cx="9834630" cy="8001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spcBef>
                <a:spcPts val="600"/>
              </a:spcBef>
              <a:defRPr sz="1400">
                <a:solidFill>
                  <a:srgbClr val="5C315E"/>
                </a:solidFill>
                <a:latin typeface="Palatino Linotype (Headings)"/>
                <a:ea typeface="Palatino Linotype (Headings)"/>
                <a:cs typeface="Palatino Linotype (Headings)"/>
                <a:sym typeface="Palatino Linotype (Headings)"/>
              </a:defRPr>
            </a:pPr>
            <a:r>
              <a:t>There have been 4 distinct alpha cycles since 1990</a:t>
            </a:r>
            <a:endParaRPr>
              <a:solidFill>
                <a:srgbClr val="3C3C3C"/>
              </a:solidFill>
              <a:latin typeface="Segoe UI"/>
              <a:ea typeface="Segoe UI"/>
              <a:cs typeface="Segoe UI"/>
              <a:sym typeface="Segoe UI"/>
            </a:endParaRPr>
          </a:p>
          <a:p>
            <a:pPr>
              <a:spcBef>
                <a:spcPts val="600"/>
              </a:spcBef>
              <a:defRPr sz="1400">
                <a:solidFill>
                  <a:srgbClr val="5C315E"/>
                </a:solidFill>
                <a:latin typeface="Palatino Linotype (Headings)"/>
                <a:ea typeface="Palatino Linotype (Headings)"/>
                <a:cs typeface="Palatino Linotype (Headings)"/>
                <a:sym typeface="Palatino Linotype (Headings)"/>
              </a:defRPr>
            </a:pPr>
            <a:r>
              <a:t>Median Excess Returns vs. Benchmark; Includes Actively Managed, Large Cap, Long-Only, US Funds</a:t>
            </a:r>
            <a:endParaRPr>
              <a:solidFill>
                <a:srgbClr val="3C3C3C"/>
              </a:solidFill>
              <a:latin typeface="Segoe UI"/>
              <a:ea typeface="Segoe UI"/>
              <a:cs typeface="Segoe UI"/>
              <a:sym typeface="Segoe UI"/>
            </a:endParaRPr>
          </a:p>
        </p:txBody>
      </p:sp>
    </p:spTree>
    <p:extLst>
      <p:ext uri="{BB962C8B-B14F-4D97-AF65-F5344CB8AC3E}">
        <p14:creationId xmlns:p14="http://schemas.microsoft.com/office/powerpoint/2010/main" val="2715146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Footer Placeholder 2"/>
          <p:cNvSpPr txBox="1"/>
          <p:nvPr/>
        </p:nvSpPr>
        <p:spPr>
          <a:xfrm>
            <a:off x="550861" y="6469061"/>
            <a:ext cx="7250115" cy="139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900">
                <a:solidFill>
                  <a:srgbClr val="646464"/>
                </a:solidFill>
                <a:latin typeface="Segoe UI"/>
                <a:ea typeface="Segoe UI"/>
                <a:cs typeface="Segoe UI"/>
                <a:sym typeface="Segoe UI"/>
              </a:defRPr>
            </a:lvl1pPr>
          </a:lstStyle>
          <a:p>
            <a:r>
              <a:t>Source: BofA Merrill Lynch Lynch Global Quantitative Strategy, MSCI, IBES, Bloomberg, OECD, IMF</a:t>
            </a:r>
          </a:p>
        </p:txBody>
      </p:sp>
      <p:sp>
        <p:nvSpPr>
          <p:cNvPr id="755" name="Slide Number Placeholder 3"/>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24</a:t>
            </a:fld>
            <a:endParaRPr/>
          </a:p>
        </p:txBody>
      </p:sp>
      <p:sp>
        <p:nvSpPr>
          <p:cNvPr id="756" name="Text Placeholder 4"/>
          <p:cNvSpPr txBox="1">
            <a:spLocks noGrp="1"/>
          </p:cNvSpPr>
          <p:nvPr>
            <p:ph type="body" sz="quarter" idx="1"/>
          </p:nvPr>
        </p:nvSpPr>
        <p:spPr>
          <a:xfrm>
            <a:off x="550862" y="501650"/>
            <a:ext cx="11090276" cy="738665"/>
          </a:xfrm>
          <a:prstGeom prst="rect">
            <a:avLst/>
          </a:prstGeom>
        </p:spPr>
        <p:txBody>
          <a:bodyPr/>
          <a:lstStyle>
            <a:lvl1pPr>
              <a:spcBef>
                <a:spcPts val="0"/>
              </a:spcBef>
              <a:defRPr sz="4000"/>
            </a:lvl1pPr>
            <a:lvl2pPr>
              <a:lnSpc>
                <a:spcPct val="100000"/>
              </a:lnSpc>
              <a:spcBef>
                <a:spcPts val="0"/>
              </a:spcBef>
              <a:defRPr sz="1200" b="1" cap="all" spc="400">
                <a:solidFill>
                  <a:srgbClr val="FC6984"/>
                </a:solidFill>
                <a:latin typeface="Segoe UI Semibold"/>
                <a:ea typeface="Segoe UI Semibold"/>
                <a:cs typeface="Segoe UI Semibold"/>
                <a:sym typeface="Segoe UI Semibold"/>
              </a:defRPr>
            </a:lvl2pPr>
          </a:lstStyle>
          <a:p>
            <a:r>
              <a:t>Economic growth is improving</a:t>
            </a:r>
          </a:p>
          <a:p>
            <a:pPr lvl="1"/>
            <a:r>
              <a:t>Synchronised global growth</a:t>
            </a:r>
          </a:p>
        </p:txBody>
      </p:sp>
      <p:pic>
        <p:nvPicPr>
          <p:cNvPr id="757" name="Picture 5" descr="Picture 5"/>
          <p:cNvPicPr>
            <a:picLocks noChangeAspect="1"/>
          </p:cNvPicPr>
          <p:nvPr/>
        </p:nvPicPr>
        <p:blipFill>
          <a:blip r:embed="rId2">
            <a:extLst/>
          </a:blip>
          <a:stretch>
            <a:fillRect/>
          </a:stretch>
        </p:blipFill>
        <p:spPr>
          <a:xfrm>
            <a:off x="963825" y="1857375"/>
            <a:ext cx="9465279" cy="4191000"/>
          </a:xfrm>
          <a:prstGeom prst="rect">
            <a:avLst/>
          </a:prstGeom>
          <a:ln w="12700">
            <a:miter lim="400000"/>
          </a:ln>
        </p:spPr>
      </p:pic>
      <p:sp>
        <p:nvSpPr>
          <p:cNvPr id="758" name="TextBox 7"/>
          <p:cNvSpPr txBox="1"/>
          <p:nvPr/>
        </p:nvSpPr>
        <p:spPr>
          <a:xfrm>
            <a:off x="566670" y="1532536"/>
            <a:ext cx="9377431" cy="215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spcBef>
                <a:spcPts val="600"/>
              </a:spcBef>
              <a:defRPr sz="1400">
                <a:solidFill>
                  <a:srgbClr val="5C315E"/>
                </a:solidFill>
                <a:latin typeface="Palatino Linotype (Headings)"/>
                <a:ea typeface="Palatino Linotype (Headings)"/>
                <a:cs typeface="Palatino Linotype (Headings)"/>
                <a:sym typeface="Palatino Linotype (Headings)"/>
              </a:defRPr>
            </a:lvl1pPr>
          </a:lstStyle>
          <a:p>
            <a:r>
              <a:t>Chart 1: Global Wave</a:t>
            </a:r>
          </a:p>
        </p:txBody>
      </p:sp>
    </p:spTree>
    <p:extLst>
      <p:ext uri="{BB962C8B-B14F-4D97-AF65-F5344CB8AC3E}">
        <p14:creationId xmlns:p14="http://schemas.microsoft.com/office/powerpoint/2010/main" val="1925462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Footer Placeholder 2"/>
          <p:cNvSpPr txBox="1"/>
          <p:nvPr/>
        </p:nvSpPr>
        <p:spPr>
          <a:xfrm>
            <a:off x="550861" y="6469061"/>
            <a:ext cx="7250115" cy="139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900">
                <a:solidFill>
                  <a:srgbClr val="646464"/>
                </a:solidFill>
                <a:latin typeface="Segoe UI"/>
                <a:ea typeface="Segoe UI"/>
                <a:cs typeface="Segoe UI"/>
                <a:sym typeface="Segoe UI"/>
              </a:defRPr>
            </a:lvl1pPr>
          </a:lstStyle>
          <a:p>
            <a:r>
              <a:t>Source: Factset</a:t>
            </a:r>
          </a:p>
        </p:txBody>
      </p:sp>
      <p:sp>
        <p:nvSpPr>
          <p:cNvPr id="761" name="Slide Number Placeholder 3"/>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25</a:t>
            </a:fld>
            <a:endParaRPr/>
          </a:p>
        </p:txBody>
      </p:sp>
      <p:sp>
        <p:nvSpPr>
          <p:cNvPr id="762" name="Text Placeholder 4"/>
          <p:cNvSpPr txBox="1">
            <a:spLocks noGrp="1"/>
          </p:cNvSpPr>
          <p:nvPr>
            <p:ph type="body" sz="quarter" idx="1"/>
          </p:nvPr>
        </p:nvSpPr>
        <p:spPr>
          <a:xfrm>
            <a:off x="550862" y="501650"/>
            <a:ext cx="11090276" cy="738665"/>
          </a:xfrm>
          <a:prstGeom prst="rect">
            <a:avLst/>
          </a:prstGeom>
        </p:spPr>
        <p:txBody>
          <a:bodyPr/>
          <a:lstStyle>
            <a:lvl1pPr>
              <a:spcBef>
                <a:spcPts val="0"/>
              </a:spcBef>
              <a:defRPr sz="4000"/>
            </a:lvl1pPr>
            <a:lvl2pPr>
              <a:lnSpc>
                <a:spcPct val="100000"/>
              </a:lnSpc>
              <a:spcBef>
                <a:spcPts val="0"/>
              </a:spcBef>
              <a:defRPr sz="1200" b="1" cap="all" spc="400">
                <a:solidFill>
                  <a:srgbClr val="FC6984"/>
                </a:solidFill>
                <a:latin typeface="Segoe UI Semibold"/>
                <a:ea typeface="Segoe UI Semibold"/>
                <a:cs typeface="Segoe UI Semibold"/>
                <a:sym typeface="Segoe UI Semibold"/>
              </a:defRPr>
            </a:lvl2pPr>
          </a:lstStyle>
          <a:p>
            <a:r>
              <a:t>QE is becoming “QT”</a:t>
            </a:r>
          </a:p>
          <a:p>
            <a:pPr lvl="1"/>
            <a:r>
              <a:t>Global rate cycle has turned</a:t>
            </a:r>
          </a:p>
        </p:txBody>
      </p:sp>
      <p:pic>
        <p:nvPicPr>
          <p:cNvPr id="763" name="Picture 1" descr="Picture 1"/>
          <p:cNvPicPr>
            <a:picLocks noChangeAspect="1"/>
          </p:cNvPicPr>
          <p:nvPr/>
        </p:nvPicPr>
        <p:blipFill>
          <a:blip r:embed="rId2">
            <a:extLst/>
          </a:blip>
          <a:stretch>
            <a:fillRect/>
          </a:stretch>
        </p:blipFill>
        <p:spPr>
          <a:xfrm>
            <a:off x="550862" y="1454751"/>
            <a:ext cx="10825592" cy="4934676"/>
          </a:xfrm>
          <a:prstGeom prst="rect">
            <a:avLst/>
          </a:prstGeom>
          <a:ln w="12700">
            <a:miter lim="400000"/>
          </a:ln>
        </p:spPr>
      </p:pic>
    </p:spTree>
    <p:extLst>
      <p:ext uri="{BB962C8B-B14F-4D97-AF65-F5344CB8AC3E}">
        <p14:creationId xmlns:p14="http://schemas.microsoft.com/office/powerpoint/2010/main" val="2195804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Picture Placeholder 10" descr="Picture Placeholder 10"/>
          <p:cNvPicPr>
            <a:picLocks noGrp="1" noChangeAspect="1"/>
          </p:cNvPicPr>
          <p:nvPr>
            <p:ph type="pic" idx="13"/>
          </p:nvPr>
        </p:nvPicPr>
        <p:blipFill>
          <a:blip r:embed="rId2">
            <a:extLst/>
          </a:blip>
          <a:stretch>
            <a:fillRect/>
          </a:stretch>
        </p:blipFill>
        <p:spPr>
          <a:prstGeom prst="rect">
            <a:avLst/>
          </a:prstGeom>
        </p:spPr>
      </p:pic>
      <p:sp>
        <p:nvSpPr>
          <p:cNvPr id="766" name="Text Placeholder 3"/>
          <p:cNvSpPr txBox="1">
            <a:spLocks noGrp="1"/>
          </p:cNvSpPr>
          <p:nvPr>
            <p:ph type="body" idx="1"/>
          </p:nvPr>
        </p:nvSpPr>
        <p:spPr>
          <a:xfrm>
            <a:off x="0" y="0"/>
            <a:ext cx="12192000" cy="6857997"/>
          </a:xfrm>
          <a:prstGeom prst="rect">
            <a:avLst/>
          </a:prstGeom>
        </p:spPr>
        <p:txBody>
          <a:bodyPr/>
          <a:lstStyle/>
          <a:p>
            <a:endParaRPr/>
          </a:p>
        </p:txBody>
      </p:sp>
      <p:sp>
        <p:nvSpPr>
          <p:cNvPr id="767" name="Title 7"/>
          <p:cNvSpPr txBox="1">
            <a:spLocks noGrp="1"/>
          </p:cNvSpPr>
          <p:nvPr>
            <p:ph type="title"/>
          </p:nvPr>
        </p:nvSpPr>
        <p:spPr>
          <a:xfrm>
            <a:off x="550863" y="3032255"/>
            <a:ext cx="9985828" cy="793489"/>
          </a:xfrm>
          <a:prstGeom prst="rect">
            <a:avLst/>
          </a:prstGeom>
        </p:spPr>
        <p:txBody>
          <a:bodyPr/>
          <a:lstStyle>
            <a:lvl1pPr defTabSz="822959">
              <a:defRPr sz="5400"/>
            </a:lvl1pPr>
          </a:lstStyle>
          <a:p>
            <a:r>
              <a:t>Unintended consequences</a:t>
            </a:r>
          </a:p>
        </p:txBody>
      </p:sp>
    </p:spTree>
    <p:extLst>
      <p:ext uri="{BB962C8B-B14F-4D97-AF65-F5344CB8AC3E}">
        <p14:creationId xmlns:p14="http://schemas.microsoft.com/office/powerpoint/2010/main" val="3412588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767"/>
                                        </p:tgtEl>
                                        <p:attrNameLst>
                                          <p:attrName>style.visibility</p:attrName>
                                        </p:attrNameLst>
                                      </p:cBhvr>
                                      <p:to>
                                        <p:strVal val="visible"/>
                                      </p:to>
                                    </p:set>
                                    <p:animEffect transition="in" filter="dissolve">
                                      <p:cBhvr>
                                        <p:cTn id="7" dur="500"/>
                                        <p:tgtEl>
                                          <p:spTgt spid="767"/>
                                        </p:tgtEl>
                                      </p:cBhvr>
                                    </p:animEffect>
                                  </p:childTnLst>
                                </p:cTn>
                              </p:par>
                            </p:childTnLst>
                          </p:cTn>
                        </p:par>
                        <p:par>
                          <p:cTn id="8" fill="hold">
                            <p:stCondLst>
                              <p:cond delay="0"/>
                            </p:stCondLst>
                            <p:childTnLst>
                              <p:par>
                                <p:cTn id="9" presetID="6" presetClass="emph" presetSubtype="0" fill="hold" grpId="0" nodeType="withEffect">
                                  <p:stCondLst>
                                    <p:cond delay="0"/>
                                  </p:stCondLst>
                                  <p:childTnLst>
                                    <p:animScale>
                                      <p:cBhvr>
                                        <p:cTn id="10" dur="4000" fill="hold"/>
                                        <p:tgtEl>
                                          <p:spTgt spid="765"/>
                                        </p:tgtEl>
                                      </p:cBhvr>
                                      <p:by x="104999" y="104999"/>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 grpId="0" animBg="1" advAuto="0"/>
      <p:bldP spid="767"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Footer Placeholder 1"/>
          <p:cNvSpPr txBox="1"/>
          <p:nvPr/>
        </p:nvSpPr>
        <p:spPr>
          <a:xfrm>
            <a:off x="550861" y="6469061"/>
            <a:ext cx="7250115" cy="139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900">
                <a:solidFill>
                  <a:srgbClr val="646464"/>
                </a:solidFill>
                <a:latin typeface="Segoe UI"/>
                <a:ea typeface="Segoe UI"/>
                <a:cs typeface="Segoe UI"/>
                <a:sym typeface="Segoe UI"/>
              </a:defRPr>
            </a:lvl1pPr>
          </a:lstStyle>
          <a:p>
            <a:r>
              <a:t>Source: Chart 1 &amp; 2 – BofA Merrill Lynch US Equity &amp; US Quant Strategy, FactSet Ownership </a:t>
            </a:r>
          </a:p>
        </p:txBody>
      </p:sp>
      <p:sp>
        <p:nvSpPr>
          <p:cNvPr id="770" name="Slide Number Placeholder 2"/>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27</a:t>
            </a:fld>
            <a:endParaRPr/>
          </a:p>
        </p:txBody>
      </p:sp>
      <p:sp>
        <p:nvSpPr>
          <p:cNvPr id="771" name="Text Placeholder 3"/>
          <p:cNvSpPr txBox="1">
            <a:spLocks noGrp="1"/>
          </p:cNvSpPr>
          <p:nvPr>
            <p:ph type="body" sz="quarter" idx="1"/>
          </p:nvPr>
        </p:nvSpPr>
        <p:spPr>
          <a:prstGeom prst="rect">
            <a:avLst/>
          </a:prstGeom>
        </p:spPr>
        <p:txBody>
          <a:bodyPr/>
          <a:lstStyle>
            <a:lvl2pPr>
              <a:lnSpc>
                <a:spcPct val="100000"/>
              </a:lnSpc>
              <a:defRPr sz="1200" b="1" cap="all" spc="400">
                <a:solidFill>
                  <a:srgbClr val="FC6984"/>
                </a:solidFill>
                <a:latin typeface="Segoe UI Semibold"/>
                <a:ea typeface="Segoe UI Semibold"/>
                <a:cs typeface="Segoe UI Semibold"/>
                <a:sym typeface="Segoe UI Semibold"/>
              </a:defRPr>
            </a:lvl2pPr>
          </a:lstStyle>
          <a:p>
            <a:r>
              <a:t>Passive is now a major force in markets</a:t>
            </a:r>
          </a:p>
          <a:p>
            <a:pPr lvl="1"/>
            <a:r>
              <a:t>Passive Investing &amp; Concentration</a:t>
            </a:r>
          </a:p>
        </p:txBody>
      </p:sp>
      <p:pic>
        <p:nvPicPr>
          <p:cNvPr id="772" name="Content Placeholder 6" descr="Content Placeholder 6"/>
          <p:cNvPicPr>
            <a:picLocks noChangeAspect="1"/>
          </p:cNvPicPr>
          <p:nvPr/>
        </p:nvPicPr>
        <p:blipFill>
          <a:blip r:embed="rId2">
            <a:extLst/>
          </a:blip>
          <a:stretch>
            <a:fillRect/>
          </a:stretch>
        </p:blipFill>
        <p:spPr>
          <a:xfrm>
            <a:off x="868103" y="2219324"/>
            <a:ext cx="10447972" cy="2828926"/>
          </a:xfrm>
          <a:prstGeom prst="rect">
            <a:avLst/>
          </a:prstGeom>
          <a:ln w="12700">
            <a:miter lim="400000"/>
          </a:ln>
        </p:spPr>
      </p:pic>
      <p:sp>
        <p:nvSpPr>
          <p:cNvPr id="773" name="TextBox 5"/>
          <p:cNvSpPr txBox="1"/>
          <p:nvPr/>
        </p:nvSpPr>
        <p:spPr>
          <a:xfrm>
            <a:off x="566671" y="1532536"/>
            <a:ext cx="4262506" cy="215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spcBef>
                <a:spcPts val="600"/>
              </a:spcBef>
              <a:defRPr sz="1400">
                <a:solidFill>
                  <a:srgbClr val="5C315E"/>
                </a:solidFill>
                <a:latin typeface="Palatino Linotype (Headings)"/>
                <a:ea typeface="Palatino Linotype (Headings)"/>
                <a:cs typeface="Palatino Linotype (Headings)"/>
                <a:sym typeface="Palatino Linotype (Headings)"/>
              </a:defRPr>
            </a:lvl1pPr>
          </a:lstStyle>
          <a:p>
            <a:r>
              <a:t>Chart 1: % S&amp;P 500 market cap owned by Vanguard </a:t>
            </a:r>
          </a:p>
        </p:txBody>
      </p:sp>
      <p:sp>
        <p:nvSpPr>
          <p:cNvPr id="774" name="TextBox 7"/>
          <p:cNvSpPr txBox="1"/>
          <p:nvPr/>
        </p:nvSpPr>
        <p:spPr>
          <a:xfrm>
            <a:off x="6329297" y="1532536"/>
            <a:ext cx="4262505" cy="431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spcBef>
                <a:spcPts val="600"/>
              </a:spcBef>
              <a:defRPr sz="1400">
                <a:solidFill>
                  <a:srgbClr val="5C315E"/>
                </a:solidFill>
                <a:latin typeface="Palatino Linotype (Headings)"/>
                <a:ea typeface="Palatino Linotype (Headings)"/>
                <a:cs typeface="Palatino Linotype (Headings)"/>
                <a:sym typeface="Palatino Linotype (Headings)"/>
              </a:defRPr>
            </a:lvl1pPr>
          </a:lstStyle>
          <a:p>
            <a:r>
              <a:t>Chart 2: % Stocks where Vanguard owns &gt; 5% of float  </a:t>
            </a:r>
          </a:p>
        </p:txBody>
      </p:sp>
    </p:spTree>
    <p:extLst>
      <p:ext uri="{BB962C8B-B14F-4D97-AF65-F5344CB8AC3E}">
        <p14:creationId xmlns:p14="http://schemas.microsoft.com/office/powerpoint/2010/main" val="3559896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Slide Number Placeholder 2"/>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28</a:t>
            </a:fld>
            <a:endParaRPr/>
          </a:p>
        </p:txBody>
      </p:sp>
      <p:sp>
        <p:nvSpPr>
          <p:cNvPr id="777" name="Text Placeholder 3"/>
          <p:cNvSpPr txBox="1">
            <a:spLocks noGrp="1"/>
          </p:cNvSpPr>
          <p:nvPr>
            <p:ph type="body" sz="quarter" idx="1"/>
          </p:nvPr>
        </p:nvSpPr>
        <p:spPr>
          <a:xfrm>
            <a:off x="566672" y="530225"/>
            <a:ext cx="11090276" cy="923330"/>
          </a:xfrm>
          <a:prstGeom prst="rect">
            <a:avLst/>
          </a:prstGeom>
        </p:spPr>
        <p:txBody>
          <a:bodyPr/>
          <a:lstStyle>
            <a:lvl2pPr>
              <a:lnSpc>
                <a:spcPct val="100000"/>
              </a:lnSpc>
              <a:defRPr sz="1200" b="1" cap="all" spc="400">
                <a:solidFill>
                  <a:srgbClr val="FC6984"/>
                </a:solidFill>
                <a:latin typeface="Segoe UI Semibold"/>
                <a:ea typeface="Segoe UI Semibold"/>
                <a:cs typeface="Segoe UI Semibold"/>
                <a:sym typeface="Segoe UI Semibold"/>
              </a:defRPr>
            </a:lvl2pPr>
          </a:lstStyle>
          <a:p>
            <a:r>
              <a:t>Market efficiency impacts</a:t>
            </a:r>
          </a:p>
          <a:p>
            <a:pPr lvl="1"/>
            <a:r>
              <a:t>Passive and activism</a:t>
            </a:r>
          </a:p>
        </p:txBody>
      </p:sp>
      <p:pic>
        <p:nvPicPr>
          <p:cNvPr id="778" name="Content Placeholder 6" descr="Content Placeholder 6"/>
          <p:cNvPicPr>
            <a:picLocks noChangeAspect="1"/>
          </p:cNvPicPr>
          <p:nvPr/>
        </p:nvPicPr>
        <p:blipFill>
          <a:blip r:embed="rId2">
            <a:extLst/>
          </a:blip>
          <a:stretch>
            <a:fillRect/>
          </a:stretch>
        </p:blipFill>
        <p:spPr>
          <a:xfrm>
            <a:off x="2011039" y="1423888"/>
            <a:ext cx="6630452" cy="3838573"/>
          </a:xfrm>
          <a:prstGeom prst="rect">
            <a:avLst/>
          </a:prstGeom>
          <a:ln w="12700">
            <a:miter lim="400000"/>
          </a:ln>
        </p:spPr>
      </p:pic>
      <p:sp>
        <p:nvSpPr>
          <p:cNvPr id="779" name="Rectangle 9"/>
          <p:cNvSpPr txBox="1"/>
          <p:nvPr/>
        </p:nvSpPr>
        <p:spPr>
          <a:xfrm>
            <a:off x="2420635" y="5448239"/>
            <a:ext cx="6096001" cy="701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solidFill>
                  <a:srgbClr val="5C315E"/>
                </a:solidFill>
                <a:latin typeface="Palatino Linotype (Headings)"/>
                <a:ea typeface="Palatino Linotype (Headings)"/>
                <a:cs typeface="Palatino Linotype (Headings)"/>
                <a:sym typeface="Palatino Linotype (Headings)"/>
              </a:defRPr>
            </a:lvl1pPr>
          </a:lstStyle>
          <a:p>
            <a:r>
              <a:t>“If you're an active manager, and you don't like the company, you can sell the company…I can’t sell.”</a:t>
            </a:r>
          </a:p>
        </p:txBody>
      </p:sp>
    </p:spTree>
    <p:extLst>
      <p:ext uri="{BB962C8B-B14F-4D97-AF65-F5344CB8AC3E}">
        <p14:creationId xmlns:p14="http://schemas.microsoft.com/office/powerpoint/2010/main" val="631405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1" name="Picture Placeholder 10" descr="Picture Placeholder 10"/>
          <p:cNvPicPr>
            <a:picLocks noGrp="1" noChangeAspect="1"/>
          </p:cNvPicPr>
          <p:nvPr>
            <p:ph type="pic" idx="13"/>
          </p:nvPr>
        </p:nvPicPr>
        <p:blipFill>
          <a:blip r:embed="rId2">
            <a:extLst/>
          </a:blip>
          <a:stretch>
            <a:fillRect/>
          </a:stretch>
        </p:blipFill>
        <p:spPr>
          <a:prstGeom prst="rect">
            <a:avLst/>
          </a:prstGeom>
        </p:spPr>
      </p:pic>
      <p:sp>
        <p:nvSpPr>
          <p:cNvPr id="782" name="Text Placeholder 3"/>
          <p:cNvSpPr txBox="1">
            <a:spLocks noGrp="1"/>
          </p:cNvSpPr>
          <p:nvPr>
            <p:ph type="body" idx="1"/>
          </p:nvPr>
        </p:nvSpPr>
        <p:spPr>
          <a:xfrm>
            <a:off x="0" y="0"/>
            <a:ext cx="12192000" cy="6857997"/>
          </a:xfrm>
          <a:prstGeom prst="rect">
            <a:avLst/>
          </a:prstGeom>
        </p:spPr>
        <p:txBody>
          <a:bodyPr/>
          <a:lstStyle/>
          <a:p>
            <a:endParaRPr/>
          </a:p>
        </p:txBody>
      </p:sp>
      <p:sp>
        <p:nvSpPr>
          <p:cNvPr id="783" name="Title 7"/>
          <p:cNvSpPr txBox="1">
            <a:spLocks noGrp="1"/>
          </p:cNvSpPr>
          <p:nvPr>
            <p:ph type="title"/>
          </p:nvPr>
        </p:nvSpPr>
        <p:spPr>
          <a:xfrm>
            <a:off x="550863" y="3032255"/>
            <a:ext cx="9985828" cy="793489"/>
          </a:xfrm>
          <a:prstGeom prst="rect">
            <a:avLst/>
          </a:prstGeom>
        </p:spPr>
        <p:txBody>
          <a:bodyPr/>
          <a:lstStyle>
            <a:lvl1pPr defTabSz="822959">
              <a:defRPr sz="5400"/>
            </a:lvl1pPr>
          </a:lstStyle>
          <a:p>
            <a:r>
              <a:t>Conclusion</a:t>
            </a:r>
          </a:p>
        </p:txBody>
      </p:sp>
    </p:spTree>
    <p:extLst>
      <p:ext uri="{BB962C8B-B14F-4D97-AF65-F5344CB8AC3E}">
        <p14:creationId xmlns:p14="http://schemas.microsoft.com/office/powerpoint/2010/main" val="3511525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783"/>
                                        </p:tgtEl>
                                        <p:attrNameLst>
                                          <p:attrName>style.visibility</p:attrName>
                                        </p:attrNameLst>
                                      </p:cBhvr>
                                      <p:to>
                                        <p:strVal val="visible"/>
                                      </p:to>
                                    </p:set>
                                    <p:animEffect transition="in" filter="dissolve">
                                      <p:cBhvr>
                                        <p:cTn id="7" dur="500"/>
                                        <p:tgtEl>
                                          <p:spTgt spid="783"/>
                                        </p:tgtEl>
                                      </p:cBhvr>
                                    </p:animEffect>
                                  </p:childTnLst>
                                </p:cTn>
                              </p:par>
                            </p:childTnLst>
                          </p:cTn>
                        </p:par>
                        <p:par>
                          <p:cTn id="8" fill="hold">
                            <p:stCondLst>
                              <p:cond delay="0"/>
                            </p:stCondLst>
                            <p:childTnLst>
                              <p:par>
                                <p:cTn id="9" presetID="6" presetClass="emph" presetSubtype="0" fill="hold" grpId="0" nodeType="withEffect">
                                  <p:stCondLst>
                                    <p:cond delay="0"/>
                                  </p:stCondLst>
                                  <p:childTnLst>
                                    <p:animScale>
                                      <p:cBhvr>
                                        <p:cTn id="10" dur="4000" fill="hold"/>
                                        <p:tgtEl>
                                          <p:spTgt spid="781"/>
                                        </p:tgtEl>
                                      </p:cBhvr>
                                      <p:by x="104999" y="104999"/>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 grpId="0" animBg="1" advAuto="0"/>
      <p:bldP spid="783"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 name="Picture Placeholder 35" descr="Picture Placeholder 35"/>
          <p:cNvPicPr>
            <a:picLocks noGrp="1" noChangeAspect="1"/>
          </p:cNvPicPr>
          <p:nvPr>
            <p:ph type="pic" idx="14"/>
          </p:nvPr>
        </p:nvPicPr>
        <p:blipFill>
          <a:blip r:embed="rId2">
            <a:extLst/>
          </a:blip>
          <a:stretch>
            <a:fillRect/>
          </a:stretch>
        </p:blipFill>
        <p:spPr>
          <a:prstGeom prst="rect">
            <a:avLst/>
          </a:prstGeom>
        </p:spPr>
      </p:pic>
      <p:sp>
        <p:nvSpPr>
          <p:cNvPr id="579" name="Text Placeholder 14"/>
          <p:cNvSpPr txBox="1">
            <a:spLocks noGrp="1"/>
          </p:cNvSpPr>
          <p:nvPr>
            <p:ph type="body" sz="quarter" idx="1"/>
          </p:nvPr>
        </p:nvSpPr>
        <p:spPr>
          <a:xfrm>
            <a:off x="550864" y="501650"/>
            <a:ext cx="7250111" cy="738665"/>
          </a:xfrm>
          <a:prstGeom prst="rect">
            <a:avLst/>
          </a:prstGeom>
        </p:spPr>
        <p:txBody>
          <a:bodyPr/>
          <a:lstStyle/>
          <a:p>
            <a:r>
              <a:t>Disclaimer</a:t>
            </a:r>
          </a:p>
        </p:txBody>
      </p:sp>
      <p:sp>
        <p:nvSpPr>
          <p:cNvPr id="580" name="Text Placeholder 32"/>
          <p:cNvSpPr>
            <a:spLocks noGrp="1"/>
          </p:cNvSpPr>
          <p:nvPr>
            <p:ph type="body" idx="13"/>
          </p:nvPr>
        </p:nvSpPr>
        <p:spPr>
          <a:prstGeom prst="rect">
            <a:avLst/>
          </a:prstGeom>
        </p:spPr>
        <p:txBody>
          <a:bodyPr/>
          <a:lstStyle/>
          <a:p>
            <a:pPr marL="0" indent="0">
              <a:buSzTx/>
              <a:buFontTx/>
              <a:buNone/>
              <a:defRPr sz="1800">
                <a:latin typeface="Palatino Linotype"/>
                <a:ea typeface="Palatino Linotype"/>
                <a:cs typeface="Palatino Linotype"/>
                <a:sym typeface="Palatino Linotype"/>
              </a:defRPr>
            </a:pPr>
            <a:endParaRPr/>
          </a:p>
        </p:txBody>
      </p:sp>
      <p:sp>
        <p:nvSpPr>
          <p:cNvPr id="581" name="Slide Number Placeholder 2"/>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
        <p:nvSpPr>
          <p:cNvPr id="582" name="Content Placeholder 15"/>
          <p:cNvSpPr txBox="1"/>
          <p:nvPr/>
        </p:nvSpPr>
        <p:spPr>
          <a:xfrm>
            <a:off x="550863" y="1808163"/>
            <a:ext cx="3411538" cy="435768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lnSpcReduction="10000"/>
          </a:bodyPr>
          <a:lstStyle/>
          <a:p>
            <a:pPr lvl="2" indent="0" defTabSz="896111">
              <a:spcBef>
                <a:spcPts val="500"/>
              </a:spcBef>
              <a:defRPr sz="1176">
                <a:solidFill>
                  <a:srgbClr val="3C3C3C"/>
                </a:solidFill>
                <a:latin typeface="Segoe UI"/>
                <a:ea typeface="Segoe UI"/>
                <a:cs typeface="Segoe UI"/>
                <a:sym typeface="Segoe UI"/>
              </a:defRPr>
            </a:pPr>
            <a:r>
              <a:t>Issued by: The Investment Manager, Perennial Value Management Limited, ABN 22 090 879 904, AFSL: 247293. Responsible Entity: Perennial Investment Management Limited ABN 13 108 747 637, AFSL: 275101. </a:t>
            </a:r>
          </a:p>
          <a:p>
            <a:pPr lvl="2" indent="0" defTabSz="896111">
              <a:spcBef>
                <a:spcPts val="500"/>
              </a:spcBef>
              <a:defRPr sz="1176">
                <a:solidFill>
                  <a:srgbClr val="3C3C3C"/>
                </a:solidFill>
                <a:latin typeface="Segoe UI"/>
                <a:ea typeface="Segoe UI"/>
                <a:cs typeface="Segoe UI"/>
                <a:sym typeface="Segoe UI"/>
              </a:defRPr>
            </a:pPr>
            <a:r>
              <a:t>Whilst every effort has been made to ensure that the information in this presentation is accurate; its accuracy, reliability or completeness is not guaranteed.  Perennial expressly advises that it shall not be liable in any way whatsoever for any loss or damage which may be suffered by any person relying upon such information or any opinion, analysis, recommendation or conclusion contained in this presentation or otherwise arising in connection with the content of, or any omission from, this presentation.</a:t>
            </a:r>
          </a:p>
          <a:p>
            <a:pPr lvl="2" indent="0" defTabSz="896111">
              <a:spcBef>
                <a:spcPts val="500"/>
              </a:spcBef>
              <a:defRPr sz="1176">
                <a:solidFill>
                  <a:srgbClr val="3C3C3C"/>
                </a:solidFill>
                <a:latin typeface="Segoe UI"/>
                <a:ea typeface="Segoe UI"/>
                <a:cs typeface="Segoe UI"/>
                <a:sym typeface="Segoe UI"/>
              </a:defRPr>
            </a:pPr>
            <a:r>
              <a:t>The fact that particular securities may have been mentioned should not be interpreted as a recommendation to either buy, sell or hold </a:t>
            </a:r>
            <a:br/>
            <a:r>
              <a:t>those securities.</a:t>
            </a:r>
          </a:p>
        </p:txBody>
      </p:sp>
      <p:sp>
        <p:nvSpPr>
          <p:cNvPr id="583" name="Content Placeholder 23"/>
          <p:cNvSpPr txBox="1"/>
          <p:nvPr/>
        </p:nvSpPr>
        <p:spPr>
          <a:xfrm>
            <a:off x="4391025" y="1808163"/>
            <a:ext cx="3411538" cy="435768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fontScale="92500" lnSpcReduction="10000"/>
          </a:bodyPr>
          <a:lstStyle/>
          <a:p>
            <a:pPr lvl="2" indent="0" defTabSz="868680">
              <a:spcBef>
                <a:spcPts val="500"/>
              </a:spcBef>
              <a:defRPr sz="1140">
                <a:solidFill>
                  <a:srgbClr val="3C3C3C"/>
                </a:solidFill>
                <a:latin typeface="Segoe UI"/>
                <a:ea typeface="Segoe UI"/>
                <a:cs typeface="Segoe UI"/>
                <a:sym typeface="Segoe UI"/>
              </a:defRPr>
            </a:pPr>
            <a:r>
              <a:t>The contents of this presentation were prepared for information purposes only. Accordingly, reliance should not be placed on this presentation as the basis for making an investment, financial or other decision. This information does not take into account your investment objectives, particular needs or financial situation.</a:t>
            </a:r>
          </a:p>
          <a:p>
            <a:pPr lvl="2" indent="0" defTabSz="868680">
              <a:spcBef>
                <a:spcPts val="500"/>
              </a:spcBef>
              <a:defRPr sz="1140">
                <a:solidFill>
                  <a:srgbClr val="3C3C3C"/>
                </a:solidFill>
                <a:latin typeface="Segoe UI"/>
                <a:ea typeface="Segoe UI"/>
                <a:cs typeface="Segoe UI"/>
                <a:sym typeface="Segoe UI"/>
              </a:defRPr>
            </a:pPr>
            <a:r>
              <a:t>Past performance is not a reliable indicator of future performance. Gross performance does not include any applicable management fees or expenses. Net performance is based on redemption price for the period and assumes that all distributions are reinvested. Fees indicated reflect the maximum applicable.</a:t>
            </a:r>
          </a:p>
          <a:p>
            <a:pPr lvl="2" indent="0" defTabSz="868680">
              <a:spcBef>
                <a:spcPts val="500"/>
              </a:spcBef>
              <a:defRPr sz="1140">
                <a:solidFill>
                  <a:srgbClr val="3C3C3C"/>
                </a:solidFill>
                <a:latin typeface="Segoe UI"/>
                <a:ea typeface="Segoe UI"/>
                <a:cs typeface="Segoe UI"/>
                <a:sym typeface="Segoe UI"/>
              </a:defRPr>
            </a:pPr>
            <a:r>
              <a:t>Contractual arrangements, including any applicable management fee, may be negotiated with certain large investors.  Investments in the Trusts must be accompanied by an application form. The current relevant product disclosure statements, reference guides and application forms can be found on Perennial’s website </a:t>
            </a:r>
            <a:r>
              <a:rPr u="sng">
                <a:solidFill>
                  <a:srgbClr val="0563C1"/>
                </a:solidFill>
                <a:uFill>
                  <a:solidFill>
                    <a:srgbClr val="0563C1"/>
                  </a:solidFill>
                </a:uFill>
                <a:hlinkClick r:id="rId3"/>
              </a:rPr>
              <a:t>www.perennial.net.au</a:t>
            </a:r>
            <a:r>
              <a:t>.</a:t>
            </a:r>
          </a:p>
        </p:txBody>
      </p:sp>
    </p:spTree>
    <p:extLst>
      <p:ext uri="{BB962C8B-B14F-4D97-AF65-F5344CB8AC3E}">
        <p14:creationId xmlns:p14="http://schemas.microsoft.com/office/powerpoint/2010/main" val="4206793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Content Placeholder 1"/>
          <p:cNvSpPr txBox="1">
            <a:spLocks noGrp="1"/>
          </p:cNvSpPr>
          <p:nvPr>
            <p:ph type="body" idx="1"/>
          </p:nvPr>
        </p:nvSpPr>
        <p:spPr>
          <a:xfrm>
            <a:off x="730200" y="1962493"/>
            <a:ext cx="10731600" cy="3999601"/>
          </a:xfrm>
          <a:prstGeom prst="rect">
            <a:avLst/>
          </a:prstGeom>
        </p:spPr>
        <p:txBody>
          <a:bodyPr/>
          <a:lstStyle/>
          <a:p>
            <a:pPr marL="342900" indent="-342900">
              <a:lnSpc>
                <a:spcPct val="200000"/>
              </a:lnSpc>
              <a:buSzPct val="100000"/>
              <a:buAutoNum type="arabicPeriod"/>
            </a:pPr>
            <a:r>
              <a:t>Combining Active and Passive makes sense</a:t>
            </a:r>
          </a:p>
          <a:p>
            <a:pPr marL="342900" indent="-342900">
              <a:lnSpc>
                <a:spcPct val="200000"/>
              </a:lnSpc>
              <a:buSzPct val="100000"/>
              <a:buAutoNum type="arabicPeriod"/>
            </a:pPr>
            <a:r>
              <a:t>Global macro policy has driven part of the growth in Passive </a:t>
            </a:r>
          </a:p>
          <a:p>
            <a:pPr marL="342900" indent="-342900">
              <a:lnSpc>
                <a:spcPct val="200000"/>
              </a:lnSpc>
              <a:buSzPct val="100000"/>
              <a:buAutoNum type="arabicPeriod"/>
            </a:pPr>
            <a:r>
              <a:t>Longer-term cycles have favoured both Active and Passive</a:t>
            </a:r>
          </a:p>
          <a:p>
            <a:pPr marL="342900" indent="-342900">
              <a:lnSpc>
                <a:spcPct val="200000"/>
              </a:lnSpc>
              <a:buSzPct val="100000"/>
              <a:buAutoNum type="arabicPeriod"/>
            </a:pPr>
            <a:r>
              <a:t>No one size fits all – it’s all about Portfolio Construction</a:t>
            </a:r>
          </a:p>
          <a:p>
            <a:pPr marL="342900" indent="-342900">
              <a:lnSpc>
                <a:spcPct val="200000"/>
              </a:lnSpc>
              <a:buSzPct val="100000"/>
              <a:buAutoNum type="arabicPeriod"/>
            </a:pPr>
            <a:r>
              <a:t>The changing macro environment could favour Active going forward</a:t>
            </a:r>
          </a:p>
          <a:p>
            <a:pPr marL="342900" indent="-342900">
              <a:lnSpc>
                <a:spcPct val="200000"/>
              </a:lnSpc>
              <a:buSzPct val="100000"/>
              <a:buAutoNum type="arabicPeriod"/>
            </a:pPr>
            <a:r>
              <a:t>There are some unintended consequences to the fast growth in Passive</a:t>
            </a:r>
          </a:p>
        </p:txBody>
      </p:sp>
      <p:sp>
        <p:nvSpPr>
          <p:cNvPr id="786" name="Slide Number Placeholder 3"/>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30</a:t>
            </a:fld>
            <a:endParaRPr/>
          </a:p>
        </p:txBody>
      </p:sp>
      <p:sp>
        <p:nvSpPr>
          <p:cNvPr id="787" name="Text Placeholder 4"/>
          <p:cNvSpPr>
            <a:spLocks noGrp="1"/>
          </p:cNvSpPr>
          <p:nvPr>
            <p:ph type="body" idx="13"/>
          </p:nvPr>
        </p:nvSpPr>
        <p:spPr>
          <a:prstGeom prst="rect">
            <a:avLst/>
          </a:prstGeom>
          <a:extLst>
            <a:ext uri="{C572A759-6A51-4108-AA02-DFA0A04FC94B}">
              <ma14:wrappingTextBoxFlag xmlns:ma14="http://schemas.microsoft.com/office/mac/drawingml/2011/main" xmlns="" val="1"/>
            </a:ext>
          </a:extLst>
        </p:spPr>
        <p:txBody>
          <a:bodyPr/>
          <a:lstStyle>
            <a:lvl1pPr marL="0" indent="0">
              <a:spcBef>
                <a:spcPts val="0"/>
              </a:spcBef>
              <a:buSzTx/>
              <a:buFontTx/>
              <a:buNone/>
              <a:defRPr sz="4000">
                <a:solidFill>
                  <a:srgbClr val="5C315E"/>
                </a:solidFill>
                <a:latin typeface="Palatino Linotype"/>
                <a:ea typeface="Palatino Linotype"/>
                <a:cs typeface="Palatino Linotype"/>
                <a:sym typeface="Palatino Linotype"/>
              </a:defRPr>
            </a:lvl1pPr>
            <a:lvl2pPr marL="0" indent="0">
              <a:lnSpc>
                <a:spcPct val="100000"/>
              </a:lnSpc>
              <a:spcBef>
                <a:spcPts val="0"/>
              </a:spcBef>
              <a:buSzTx/>
              <a:buFontTx/>
              <a:buNone/>
              <a:defRPr sz="1200" b="1" cap="all" spc="400">
                <a:solidFill>
                  <a:srgbClr val="FC6984"/>
                </a:solidFill>
                <a:latin typeface="Segoe UI Semibold"/>
                <a:ea typeface="Segoe UI Semibold"/>
                <a:cs typeface="Segoe UI Semibold"/>
                <a:sym typeface="Segoe UI Semibold"/>
              </a:defRPr>
            </a:lvl2pPr>
          </a:lstStyle>
          <a:p>
            <a:r>
              <a:t>Active and passive both have a role to play</a:t>
            </a:r>
          </a:p>
          <a:p>
            <a:pPr lvl="1"/>
            <a:r>
              <a:t>Catalysts to the growth in passive investing</a:t>
            </a:r>
          </a:p>
        </p:txBody>
      </p:sp>
    </p:spTree>
    <p:extLst>
      <p:ext uri="{BB962C8B-B14F-4D97-AF65-F5344CB8AC3E}">
        <p14:creationId xmlns:p14="http://schemas.microsoft.com/office/powerpoint/2010/main" val="224939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 name="Picture Placeholder 71" descr="Picture Placeholder 71"/>
          <p:cNvPicPr>
            <a:picLocks noGrp="1" noChangeAspect="1"/>
          </p:cNvPicPr>
          <p:nvPr>
            <p:ph type="pic" idx="13"/>
          </p:nvPr>
        </p:nvPicPr>
        <p:blipFill>
          <a:blip r:embed="rId2">
            <a:extLst/>
          </a:blip>
          <a:stretch>
            <a:fillRect/>
          </a:stretch>
        </p:blipFill>
        <p:spPr>
          <a:prstGeom prst="rect">
            <a:avLst/>
          </a:prstGeom>
        </p:spPr>
      </p:pic>
      <p:sp>
        <p:nvSpPr>
          <p:cNvPr id="586" name="Slide Number Placeholder 2"/>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sp>
        <p:nvSpPr>
          <p:cNvPr id="587" name="Text Placeholder 18"/>
          <p:cNvSpPr txBox="1">
            <a:spLocks noGrp="1"/>
          </p:cNvSpPr>
          <p:nvPr>
            <p:ph type="body" idx="1"/>
          </p:nvPr>
        </p:nvSpPr>
        <p:spPr>
          <a:prstGeom prst="rect">
            <a:avLst/>
          </a:prstGeom>
        </p:spPr>
        <p:txBody>
          <a:bodyPr/>
          <a:lstStyle/>
          <a:p>
            <a:endParaRPr/>
          </a:p>
        </p:txBody>
      </p:sp>
      <p:sp>
        <p:nvSpPr>
          <p:cNvPr id="588" name="Text Placeholder 4"/>
          <p:cNvSpPr>
            <a:spLocks noGrp="1"/>
          </p:cNvSpPr>
          <p:nvPr>
            <p:ph type="body" idx="14"/>
          </p:nvPr>
        </p:nvSpPr>
        <p:spPr>
          <a:prstGeom prst="rect">
            <a:avLst/>
          </a:prstGeom>
          <a:extLst>
            <a:ext uri="{C572A759-6A51-4108-AA02-DFA0A04FC94B}">
              <ma14:wrappingTextBoxFlag xmlns:ma14="http://schemas.microsoft.com/office/mac/drawingml/2011/main" xmlns="" val="1"/>
            </a:ext>
          </a:extLst>
        </p:spPr>
        <p:txBody>
          <a:bodyPr/>
          <a:lstStyle>
            <a:lvl1pPr marL="0" indent="0">
              <a:spcBef>
                <a:spcPts val="0"/>
              </a:spcBef>
              <a:buSzTx/>
              <a:buFontTx/>
              <a:buNone/>
              <a:defRPr sz="4000">
                <a:solidFill>
                  <a:srgbClr val="FFFFFF"/>
                </a:solidFill>
                <a:latin typeface="Palatino Linotype"/>
                <a:ea typeface="Palatino Linotype"/>
                <a:cs typeface="Palatino Linotype"/>
                <a:sym typeface="Palatino Linotype"/>
              </a:defRPr>
            </a:lvl1pPr>
          </a:lstStyle>
          <a:p>
            <a:r>
              <a:t>Agenda</a:t>
            </a:r>
          </a:p>
        </p:txBody>
      </p:sp>
      <p:sp>
        <p:nvSpPr>
          <p:cNvPr id="589" name="Text Placeholder 19"/>
          <p:cNvSpPr>
            <a:spLocks noGrp="1"/>
          </p:cNvSpPr>
          <p:nvPr>
            <p:ph type="body" idx="15"/>
          </p:nvPr>
        </p:nvSpPr>
        <p:spPr>
          <a:prstGeom prst="rect">
            <a:avLst/>
          </a:prstGeom>
        </p:spPr>
        <p:txBody>
          <a:bodyPr/>
          <a:lstStyle/>
          <a:p>
            <a:pPr marL="0" indent="0">
              <a:buSzTx/>
              <a:buFontTx/>
              <a:buNone/>
              <a:defRPr sz="1800">
                <a:latin typeface="Palatino Linotype"/>
                <a:ea typeface="Palatino Linotype"/>
                <a:cs typeface="Palatino Linotype"/>
                <a:sym typeface="Palatino Linotype"/>
              </a:defRPr>
            </a:pPr>
            <a:endParaRPr/>
          </a:p>
        </p:txBody>
      </p:sp>
      <p:sp>
        <p:nvSpPr>
          <p:cNvPr id="590" name="Text Placeholder 8"/>
          <p:cNvSpPr>
            <a:spLocks noGrp="1"/>
          </p:cNvSpPr>
          <p:nvPr>
            <p:ph type="body" idx="16"/>
          </p:nvPr>
        </p:nvSpPr>
        <p:spPr>
          <a:xfrm>
            <a:off x="550863" y="4512447"/>
            <a:ext cx="1872002" cy="747898"/>
          </a:xfrm>
          <a:prstGeom prst="rect">
            <a:avLst/>
          </a:prstGeom>
          <a:extLst>
            <a:ext uri="{C572A759-6A51-4108-AA02-DFA0A04FC94B}">
              <ma14:wrappingTextBoxFlag xmlns:ma14="http://schemas.microsoft.com/office/mac/drawingml/2011/main" xmlns="" val="1"/>
            </a:ext>
          </a:extLst>
        </p:spPr>
        <p:txBody>
          <a:bodyPr/>
          <a:lstStyle>
            <a:lvl1pPr marL="0" indent="0">
              <a:buSzTx/>
              <a:buFontTx/>
              <a:buNone/>
              <a:defRPr sz="1800">
                <a:solidFill>
                  <a:srgbClr val="5C315E"/>
                </a:solidFill>
                <a:latin typeface="Palatino Linotype"/>
                <a:ea typeface="Palatino Linotype"/>
                <a:cs typeface="Palatino Linotype"/>
                <a:sym typeface="Palatino Linotype"/>
              </a:defRPr>
            </a:lvl1pPr>
          </a:lstStyle>
          <a:p>
            <a:r>
              <a:t>Why the rapid growth of passive strategies?</a:t>
            </a:r>
          </a:p>
        </p:txBody>
      </p:sp>
      <p:sp>
        <p:nvSpPr>
          <p:cNvPr id="591" name="Text Placeholder 20"/>
          <p:cNvSpPr>
            <a:spLocks noGrp="1"/>
          </p:cNvSpPr>
          <p:nvPr>
            <p:ph type="body" idx="17"/>
          </p:nvPr>
        </p:nvSpPr>
        <p:spPr>
          <a:prstGeom prst="rect">
            <a:avLst/>
          </a:prstGeom>
        </p:spPr>
        <p:txBody>
          <a:bodyPr/>
          <a:lstStyle/>
          <a:p>
            <a:pPr marL="0" indent="0">
              <a:buSzTx/>
              <a:buFontTx/>
              <a:buNone/>
              <a:defRPr sz="1800">
                <a:latin typeface="Palatino Linotype"/>
                <a:ea typeface="Palatino Linotype"/>
                <a:cs typeface="Palatino Linotype"/>
                <a:sym typeface="Palatino Linotype"/>
              </a:defRPr>
            </a:pPr>
            <a:endParaRPr/>
          </a:p>
        </p:txBody>
      </p:sp>
      <p:sp>
        <p:nvSpPr>
          <p:cNvPr id="592" name="Text Placeholder 10"/>
          <p:cNvSpPr>
            <a:spLocks noGrp="1"/>
          </p:cNvSpPr>
          <p:nvPr>
            <p:ph type="body" idx="18"/>
          </p:nvPr>
        </p:nvSpPr>
        <p:spPr>
          <a:xfrm>
            <a:off x="2857792" y="4512447"/>
            <a:ext cx="1872001" cy="747898"/>
          </a:xfrm>
          <a:prstGeom prst="rect">
            <a:avLst/>
          </a:prstGeom>
          <a:extLst>
            <a:ext uri="{C572A759-6A51-4108-AA02-DFA0A04FC94B}">
              <ma14:wrappingTextBoxFlag xmlns:ma14="http://schemas.microsoft.com/office/mac/drawingml/2011/main" xmlns="" val="1"/>
            </a:ext>
          </a:extLst>
        </p:spPr>
        <p:txBody>
          <a:bodyPr/>
          <a:lstStyle>
            <a:lvl1pPr marL="0" indent="0">
              <a:buSzTx/>
              <a:buFontTx/>
              <a:buNone/>
              <a:defRPr sz="1800">
                <a:solidFill>
                  <a:srgbClr val="5C315E"/>
                </a:solidFill>
                <a:latin typeface="Palatino Linotype"/>
                <a:ea typeface="Palatino Linotype"/>
                <a:cs typeface="Palatino Linotype"/>
                <a:sym typeface="Palatino Linotype"/>
              </a:defRPr>
            </a:lvl1pPr>
          </a:lstStyle>
          <a:p>
            <a:r>
              <a:t>What this means for Investors &amp; Advisors?</a:t>
            </a:r>
          </a:p>
        </p:txBody>
      </p:sp>
      <p:sp>
        <p:nvSpPr>
          <p:cNvPr id="593" name="Text Placeholder 21"/>
          <p:cNvSpPr>
            <a:spLocks noGrp="1"/>
          </p:cNvSpPr>
          <p:nvPr>
            <p:ph type="body" idx="19"/>
          </p:nvPr>
        </p:nvSpPr>
        <p:spPr>
          <a:prstGeom prst="rect">
            <a:avLst/>
          </a:prstGeom>
        </p:spPr>
        <p:txBody>
          <a:bodyPr/>
          <a:lstStyle/>
          <a:p>
            <a:pPr marL="0" indent="0">
              <a:buSzTx/>
              <a:buFontTx/>
              <a:buNone/>
              <a:defRPr sz="1800">
                <a:latin typeface="Palatino Linotype"/>
                <a:ea typeface="Palatino Linotype"/>
                <a:cs typeface="Palatino Linotype"/>
                <a:sym typeface="Palatino Linotype"/>
              </a:defRPr>
            </a:pPr>
            <a:endParaRPr/>
          </a:p>
        </p:txBody>
      </p:sp>
      <p:sp>
        <p:nvSpPr>
          <p:cNvPr id="594" name="Text Placeholder 12"/>
          <p:cNvSpPr>
            <a:spLocks noGrp="1"/>
          </p:cNvSpPr>
          <p:nvPr>
            <p:ph type="body" idx="20"/>
          </p:nvPr>
        </p:nvSpPr>
        <p:spPr>
          <a:xfrm>
            <a:off x="5158423" y="4512447"/>
            <a:ext cx="1872001" cy="249300"/>
          </a:xfrm>
          <a:prstGeom prst="rect">
            <a:avLst/>
          </a:prstGeom>
          <a:extLst>
            <a:ext uri="{C572A759-6A51-4108-AA02-DFA0A04FC94B}">
              <ma14:wrappingTextBoxFlag xmlns:ma14="http://schemas.microsoft.com/office/mac/drawingml/2011/main" xmlns="" val="1"/>
            </a:ext>
          </a:extLst>
        </p:spPr>
        <p:txBody>
          <a:bodyPr/>
          <a:lstStyle>
            <a:lvl1pPr marL="0" indent="0" defTabSz="877823">
              <a:spcBef>
                <a:spcPts val="900"/>
              </a:spcBef>
              <a:buSzTx/>
              <a:buFontTx/>
              <a:buNone/>
              <a:defRPr sz="1727">
                <a:solidFill>
                  <a:srgbClr val="5C315E"/>
                </a:solidFill>
                <a:latin typeface="Palatino Linotype"/>
                <a:ea typeface="Palatino Linotype"/>
                <a:cs typeface="Palatino Linotype"/>
                <a:sym typeface="Palatino Linotype"/>
              </a:defRPr>
            </a:lvl1pPr>
          </a:lstStyle>
          <a:p>
            <a:r>
              <a:t>Active or Passive?</a:t>
            </a:r>
          </a:p>
        </p:txBody>
      </p:sp>
      <p:sp>
        <p:nvSpPr>
          <p:cNvPr id="595" name="Text Placeholder 22"/>
          <p:cNvSpPr>
            <a:spLocks noGrp="1"/>
          </p:cNvSpPr>
          <p:nvPr>
            <p:ph type="body" idx="21"/>
          </p:nvPr>
        </p:nvSpPr>
        <p:spPr>
          <a:prstGeom prst="rect">
            <a:avLst/>
          </a:prstGeom>
        </p:spPr>
        <p:txBody>
          <a:bodyPr/>
          <a:lstStyle/>
          <a:p>
            <a:pPr marL="0" indent="0">
              <a:buSzTx/>
              <a:buFontTx/>
              <a:buNone/>
              <a:defRPr sz="1800">
                <a:latin typeface="Palatino Linotype"/>
                <a:ea typeface="Palatino Linotype"/>
                <a:cs typeface="Palatino Linotype"/>
                <a:sym typeface="Palatino Linotype"/>
              </a:defRPr>
            </a:pPr>
            <a:endParaRPr/>
          </a:p>
        </p:txBody>
      </p:sp>
      <p:sp>
        <p:nvSpPr>
          <p:cNvPr id="596" name="Text Placeholder 14"/>
          <p:cNvSpPr>
            <a:spLocks noGrp="1"/>
          </p:cNvSpPr>
          <p:nvPr>
            <p:ph type="body" idx="22"/>
          </p:nvPr>
        </p:nvSpPr>
        <p:spPr>
          <a:xfrm>
            <a:off x="7462208" y="4512447"/>
            <a:ext cx="1872001" cy="997197"/>
          </a:xfrm>
          <a:prstGeom prst="rect">
            <a:avLst/>
          </a:prstGeom>
          <a:extLst>
            <a:ext uri="{C572A759-6A51-4108-AA02-DFA0A04FC94B}">
              <ma14:wrappingTextBoxFlag xmlns:ma14="http://schemas.microsoft.com/office/mac/drawingml/2011/main" xmlns="" val="1"/>
            </a:ext>
          </a:extLst>
        </p:spPr>
        <p:txBody>
          <a:bodyPr/>
          <a:lstStyle>
            <a:lvl1pPr marL="0" indent="0">
              <a:buSzTx/>
              <a:buFontTx/>
              <a:buNone/>
              <a:defRPr sz="1800">
                <a:solidFill>
                  <a:srgbClr val="5C315E"/>
                </a:solidFill>
                <a:latin typeface="Palatino Linotype"/>
                <a:ea typeface="Palatino Linotype"/>
                <a:cs typeface="Palatino Linotype"/>
                <a:sym typeface="Palatino Linotype"/>
              </a:defRPr>
            </a:lvl1pPr>
          </a:lstStyle>
          <a:p>
            <a:r>
              <a:t>Implications for Active Managers &amp; how they are responding</a:t>
            </a:r>
          </a:p>
        </p:txBody>
      </p:sp>
      <p:sp>
        <p:nvSpPr>
          <p:cNvPr id="597" name="Text Placeholder 23"/>
          <p:cNvSpPr>
            <a:spLocks noGrp="1"/>
          </p:cNvSpPr>
          <p:nvPr>
            <p:ph type="body" idx="23"/>
          </p:nvPr>
        </p:nvSpPr>
        <p:spPr>
          <a:prstGeom prst="rect">
            <a:avLst/>
          </a:prstGeom>
        </p:spPr>
        <p:txBody>
          <a:bodyPr/>
          <a:lstStyle/>
          <a:p>
            <a:pPr marL="0" indent="0">
              <a:buSzTx/>
              <a:buFontTx/>
              <a:buNone/>
              <a:defRPr sz="1800">
                <a:latin typeface="Palatino Linotype"/>
                <a:ea typeface="Palatino Linotype"/>
                <a:cs typeface="Palatino Linotype"/>
                <a:sym typeface="Palatino Linotype"/>
              </a:defRPr>
            </a:pPr>
            <a:endParaRPr/>
          </a:p>
        </p:txBody>
      </p:sp>
      <p:sp>
        <p:nvSpPr>
          <p:cNvPr id="598" name="Text Placeholder 16"/>
          <p:cNvSpPr>
            <a:spLocks noGrp="1"/>
          </p:cNvSpPr>
          <p:nvPr>
            <p:ph type="body" idx="24"/>
          </p:nvPr>
        </p:nvSpPr>
        <p:spPr>
          <a:xfrm>
            <a:off x="9769137" y="4512447"/>
            <a:ext cx="1872001" cy="498599"/>
          </a:xfrm>
          <a:prstGeom prst="rect">
            <a:avLst/>
          </a:prstGeom>
          <a:extLst>
            <a:ext uri="{C572A759-6A51-4108-AA02-DFA0A04FC94B}">
              <ma14:wrappingTextBoxFlag xmlns:ma14="http://schemas.microsoft.com/office/mac/drawingml/2011/main" xmlns="" val="1"/>
            </a:ext>
          </a:extLst>
        </p:spPr>
        <p:txBody>
          <a:bodyPr/>
          <a:lstStyle>
            <a:lvl1pPr marL="0" indent="0" defTabSz="877823">
              <a:spcBef>
                <a:spcPts val="900"/>
              </a:spcBef>
              <a:buSzTx/>
              <a:buFontTx/>
              <a:buNone/>
              <a:defRPr sz="1727">
                <a:solidFill>
                  <a:srgbClr val="5C315E"/>
                </a:solidFill>
                <a:latin typeface="Palatino Linotype"/>
                <a:ea typeface="Palatino Linotype"/>
                <a:cs typeface="Palatino Linotype"/>
                <a:sym typeface="Palatino Linotype"/>
              </a:defRPr>
            </a:lvl1pPr>
          </a:lstStyle>
          <a:p>
            <a:r>
              <a:t>Unintended consequences</a:t>
            </a:r>
          </a:p>
        </p:txBody>
      </p:sp>
      <p:grpSp>
        <p:nvGrpSpPr>
          <p:cNvPr id="604" name="Group 210"/>
          <p:cNvGrpSpPr/>
          <p:nvPr/>
        </p:nvGrpSpPr>
        <p:grpSpPr>
          <a:xfrm>
            <a:off x="789831" y="3548376"/>
            <a:ext cx="530068" cy="490063"/>
            <a:chOff x="0" y="0"/>
            <a:chExt cx="530067" cy="490061"/>
          </a:xfrm>
        </p:grpSpPr>
        <p:sp>
          <p:nvSpPr>
            <p:cNvPr id="599" name="Freeform 33"/>
            <p:cNvSpPr/>
            <p:nvPr/>
          </p:nvSpPr>
          <p:spPr>
            <a:xfrm>
              <a:off x="28892" y="165020"/>
              <a:ext cx="471171" cy="3172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16911"/>
                  </a:lnTo>
                  <a:lnTo>
                    <a:pt x="0" y="16911"/>
                  </a:lnTo>
                  <a:lnTo>
                    <a:pt x="0" y="21600"/>
                  </a:lnTo>
                  <a:close/>
                  <a:moveTo>
                    <a:pt x="0" y="0"/>
                  </a:moveTo>
                  <a:lnTo>
                    <a:pt x="0" y="1768"/>
                  </a:lnTo>
                  <a:lnTo>
                    <a:pt x="21600" y="1768"/>
                  </a:lnTo>
                  <a:lnTo>
                    <a:pt x="21600" y="0"/>
                  </a:lnTo>
                  <a:lnTo>
                    <a:pt x="0" y="0"/>
                  </a:lnTo>
                  <a:close/>
                </a:path>
              </a:pathLst>
            </a:custGeom>
            <a:solidFill>
              <a:srgbClr val="FC6984"/>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00" name="Freeform 34"/>
            <p:cNvSpPr/>
            <p:nvPr/>
          </p:nvSpPr>
          <p:spPr>
            <a:xfrm>
              <a:off x="45561" y="204470"/>
              <a:ext cx="437834" cy="201137"/>
            </a:xfrm>
            <a:custGeom>
              <a:avLst/>
              <a:gdLst/>
              <a:ahLst/>
              <a:cxnLst>
                <a:cxn ang="0">
                  <a:pos x="wd2" y="hd2"/>
                </a:cxn>
                <a:cxn ang="5400000">
                  <a:pos x="wd2" y="hd2"/>
                </a:cxn>
                <a:cxn ang="10800000">
                  <a:pos x="wd2" y="hd2"/>
                </a:cxn>
                <a:cxn ang="16200000">
                  <a:pos x="wd2" y="hd2"/>
                </a:cxn>
              </a:cxnLst>
              <a:rect l="0" t="0" r="r" b="b"/>
              <a:pathLst>
                <a:path w="21600" h="21600" extrusionOk="0">
                  <a:moveTo>
                    <a:pt x="0" y="2625"/>
                  </a:moveTo>
                  <a:lnTo>
                    <a:pt x="4166" y="2625"/>
                  </a:lnTo>
                  <a:lnTo>
                    <a:pt x="4166" y="0"/>
                  </a:lnTo>
                  <a:lnTo>
                    <a:pt x="0" y="0"/>
                  </a:lnTo>
                  <a:lnTo>
                    <a:pt x="0" y="2625"/>
                  </a:lnTo>
                  <a:close/>
                  <a:moveTo>
                    <a:pt x="5811" y="2625"/>
                  </a:moveTo>
                  <a:lnTo>
                    <a:pt x="9978" y="2625"/>
                  </a:lnTo>
                  <a:lnTo>
                    <a:pt x="9978" y="0"/>
                  </a:lnTo>
                  <a:lnTo>
                    <a:pt x="5811" y="0"/>
                  </a:lnTo>
                  <a:lnTo>
                    <a:pt x="5811" y="2625"/>
                  </a:lnTo>
                  <a:close/>
                  <a:moveTo>
                    <a:pt x="11622" y="2625"/>
                  </a:moveTo>
                  <a:lnTo>
                    <a:pt x="15789" y="2625"/>
                  </a:lnTo>
                  <a:lnTo>
                    <a:pt x="15789" y="0"/>
                  </a:lnTo>
                  <a:lnTo>
                    <a:pt x="11622" y="0"/>
                  </a:lnTo>
                  <a:lnTo>
                    <a:pt x="11622" y="2625"/>
                  </a:lnTo>
                  <a:close/>
                  <a:moveTo>
                    <a:pt x="17434" y="0"/>
                  </a:moveTo>
                  <a:lnTo>
                    <a:pt x="17434" y="2625"/>
                  </a:lnTo>
                  <a:lnTo>
                    <a:pt x="21600" y="2625"/>
                  </a:lnTo>
                  <a:lnTo>
                    <a:pt x="21600" y="0"/>
                  </a:lnTo>
                  <a:lnTo>
                    <a:pt x="17434" y="0"/>
                  </a:lnTo>
                  <a:close/>
                  <a:moveTo>
                    <a:pt x="17434" y="21600"/>
                  </a:moveTo>
                  <a:lnTo>
                    <a:pt x="21600" y="21600"/>
                  </a:lnTo>
                  <a:lnTo>
                    <a:pt x="21600" y="18975"/>
                  </a:lnTo>
                  <a:lnTo>
                    <a:pt x="17434" y="18975"/>
                  </a:lnTo>
                  <a:lnTo>
                    <a:pt x="17434" y="21600"/>
                  </a:lnTo>
                  <a:close/>
                  <a:moveTo>
                    <a:pt x="11622" y="21600"/>
                  </a:moveTo>
                  <a:lnTo>
                    <a:pt x="15789" y="21600"/>
                  </a:lnTo>
                  <a:lnTo>
                    <a:pt x="15789" y="18975"/>
                  </a:lnTo>
                  <a:lnTo>
                    <a:pt x="11622" y="18975"/>
                  </a:lnTo>
                  <a:lnTo>
                    <a:pt x="11622" y="21600"/>
                  </a:lnTo>
                  <a:close/>
                  <a:moveTo>
                    <a:pt x="5811" y="21600"/>
                  </a:moveTo>
                  <a:lnTo>
                    <a:pt x="9978" y="21600"/>
                  </a:lnTo>
                  <a:lnTo>
                    <a:pt x="9978" y="18975"/>
                  </a:lnTo>
                  <a:lnTo>
                    <a:pt x="5811" y="18975"/>
                  </a:lnTo>
                  <a:lnTo>
                    <a:pt x="5811" y="21600"/>
                  </a:lnTo>
                  <a:close/>
                  <a:moveTo>
                    <a:pt x="0" y="21600"/>
                  </a:moveTo>
                  <a:lnTo>
                    <a:pt x="4166" y="21600"/>
                  </a:lnTo>
                  <a:lnTo>
                    <a:pt x="4166" y="18975"/>
                  </a:lnTo>
                  <a:lnTo>
                    <a:pt x="0" y="18975"/>
                  </a:lnTo>
                  <a:lnTo>
                    <a:pt x="0" y="21600"/>
                  </a:lnTo>
                  <a:close/>
                  <a:moveTo>
                    <a:pt x="7072" y="3580"/>
                  </a:moveTo>
                  <a:lnTo>
                    <a:pt x="7072" y="18020"/>
                  </a:lnTo>
                  <a:lnTo>
                    <a:pt x="8717" y="18020"/>
                  </a:lnTo>
                  <a:lnTo>
                    <a:pt x="8717" y="3580"/>
                  </a:lnTo>
                  <a:lnTo>
                    <a:pt x="7072" y="3580"/>
                  </a:lnTo>
                  <a:close/>
                  <a:moveTo>
                    <a:pt x="1261" y="3580"/>
                  </a:moveTo>
                  <a:lnTo>
                    <a:pt x="1261" y="18020"/>
                  </a:lnTo>
                  <a:lnTo>
                    <a:pt x="2906" y="18020"/>
                  </a:lnTo>
                  <a:lnTo>
                    <a:pt x="2906" y="3580"/>
                  </a:lnTo>
                  <a:lnTo>
                    <a:pt x="1261" y="3580"/>
                  </a:lnTo>
                  <a:close/>
                  <a:moveTo>
                    <a:pt x="12883" y="3580"/>
                  </a:moveTo>
                  <a:lnTo>
                    <a:pt x="12883" y="18020"/>
                  </a:lnTo>
                  <a:lnTo>
                    <a:pt x="14528" y="18020"/>
                  </a:lnTo>
                  <a:lnTo>
                    <a:pt x="14528" y="3580"/>
                  </a:lnTo>
                  <a:lnTo>
                    <a:pt x="12883" y="3580"/>
                  </a:lnTo>
                  <a:close/>
                  <a:moveTo>
                    <a:pt x="18694" y="3580"/>
                  </a:moveTo>
                  <a:lnTo>
                    <a:pt x="18694" y="18020"/>
                  </a:lnTo>
                  <a:lnTo>
                    <a:pt x="20339" y="18020"/>
                  </a:lnTo>
                  <a:lnTo>
                    <a:pt x="20339" y="3580"/>
                  </a:lnTo>
                  <a:lnTo>
                    <a:pt x="18694" y="3580"/>
                  </a:lnTo>
                  <a:close/>
                </a:path>
              </a:pathLst>
            </a:custGeom>
            <a:solidFill>
              <a:srgbClr val="F5F5F5"/>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01" name="Freeform 97"/>
            <p:cNvSpPr/>
            <p:nvPr/>
          </p:nvSpPr>
          <p:spPr>
            <a:xfrm>
              <a:off x="28892" y="11112"/>
              <a:ext cx="471171" cy="1511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10800" y="0"/>
                  </a:lnTo>
                  <a:lnTo>
                    <a:pt x="21600" y="21600"/>
                  </a:lnTo>
                  <a:close/>
                </a:path>
              </a:pathLst>
            </a:custGeom>
            <a:solidFill>
              <a:srgbClr val="41E1E3"/>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02" name="Oval 98"/>
            <p:cNvSpPr/>
            <p:nvPr/>
          </p:nvSpPr>
          <p:spPr>
            <a:xfrm>
              <a:off x="231140" y="61119"/>
              <a:ext cx="67787" cy="67787"/>
            </a:xfrm>
            <a:prstGeom prst="ellipse">
              <a:avLst/>
            </a:prstGeom>
            <a:solidFill>
              <a:srgbClr val="D9F9F9"/>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03" name="Freeform 99"/>
            <p:cNvSpPr/>
            <p:nvPr/>
          </p:nvSpPr>
          <p:spPr>
            <a:xfrm>
              <a:off x="-1" y="0"/>
              <a:ext cx="530069" cy="490062"/>
            </a:xfrm>
            <a:custGeom>
              <a:avLst/>
              <a:gdLst/>
              <a:ahLst/>
              <a:cxnLst>
                <a:cxn ang="0">
                  <a:pos x="wd2" y="hd2"/>
                </a:cxn>
                <a:cxn ang="5400000">
                  <a:pos x="wd2" y="hd2"/>
                </a:cxn>
                <a:cxn ang="10800000">
                  <a:pos x="wd2" y="hd2"/>
                </a:cxn>
                <a:cxn ang="16200000">
                  <a:pos x="wd2" y="hd2"/>
                </a:cxn>
              </a:cxnLst>
              <a:rect l="0" t="0" r="r" b="b"/>
              <a:pathLst>
                <a:path w="21600" h="21600" extrusionOk="0">
                  <a:moveTo>
                    <a:pt x="10777" y="0"/>
                  </a:moveTo>
                  <a:lnTo>
                    <a:pt x="0" y="7494"/>
                  </a:lnTo>
                  <a:lnTo>
                    <a:pt x="860" y="7494"/>
                  </a:lnTo>
                  <a:lnTo>
                    <a:pt x="860" y="9012"/>
                  </a:lnTo>
                  <a:lnTo>
                    <a:pt x="1540" y="9012"/>
                  </a:lnTo>
                  <a:lnTo>
                    <a:pt x="1540" y="10482"/>
                  </a:lnTo>
                  <a:lnTo>
                    <a:pt x="2219" y="10482"/>
                  </a:lnTo>
                  <a:lnTo>
                    <a:pt x="2219" y="16408"/>
                  </a:lnTo>
                  <a:lnTo>
                    <a:pt x="1540" y="16408"/>
                  </a:lnTo>
                  <a:lnTo>
                    <a:pt x="1540" y="17878"/>
                  </a:lnTo>
                  <a:lnTo>
                    <a:pt x="860" y="17878"/>
                  </a:lnTo>
                  <a:lnTo>
                    <a:pt x="860" y="21600"/>
                  </a:lnTo>
                  <a:lnTo>
                    <a:pt x="20740" y="21600"/>
                  </a:lnTo>
                  <a:lnTo>
                    <a:pt x="20740" y="17878"/>
                  </a:lnTo>
                  <a:lnTo>
                    <a:pt x="20060" y="17878"/>
                  </a:lnTo>
                  <a:lnTo>
                    <a:pt x="20060" y="16408"/>
                  </a:lnTo>
                  <a:lnTo>
                    <a:pt x="19381" y="16408"/>
                  </a:lnTo>
                  <a:lnTo>
                    <a:pt x="19381" y="10482"/>
                  </a:lnTo>
                  <a:lnTo>
                    <a:pt x="20060" y="10482"/>
                  </a:lnTo>
                  <a:lnTo>
                    <a:pt x="20060" y="9012"/>
                  </a:lnTo>
                  <a:lnTo>
                    <a:pt x="20740" y="9012"/>
                  </a:lnTo>
                  <a:lnTo>
                    <a:pt x="20740" y="7494"/>
                  </a:lnTo>
                  <a:lnTo>
                    <a:pt x="21600" y="7494"/>
                  </a:lnTo>
                  <a:lnTo>
                    <a:pt x="10777" y="0"/>
                  </a:lnTo>
                  <a:close/>
                  <a:moveTo>
                    <a:pt x="10777" y="931"/>
                  </a:moveTo>
                  <a:lnTo>
                    <a:pt x="19200" y="6759"/>
                  </a:lnTo>
                  <a:lnTo>
                    <a:pt x="2400" y="6759"/>
                  </a:lnTo>
                  <a:lnTo>
                    <a:pt x="10777" y="931"/>
                  </a:lnTo>
                  <a:close/>
                  <a:moveTo>
                    <a:pt x="2219" y="17143"/>
                  </a:moveTo>
                  <a:lnTo>
                    <a:pt x="4981" y="17143"/>
                  </a:lnTo>
                  <a:lnTo>
                    <a:pt x="4981" y="17878"/>
                  </a:lnTo>
                  <a:lnTo>
                    <a:pt x="2219" y="17878"/>
                  </a:lnTo>
                  <a:lnTo>
                    <a:pt x="2219" y="17143"/>
                  </a:lnTo>
                  <a:close/>
                  <a:moveTo>
                    <a:pt x="7019" y="10482"/>
                  </a:moveTo>
                  <a:lnTo>
                    <a:pt x="7019" y="16408"/>
                  </a:lnTo>
                  <a:lnTo>
                    <a:pt x="6340" y="16408"/>
                  </a:lnTo>
                  <a:lnTo>
                    <a:pt x="6340" y="17878"/>
                  </a:lnTo>
                  <a:lnTo>
                    <a:pt x="5660" y="17878"/>
                  </a:lnTo>
                  <a:lnTo>
                    <a:pt x="5660" y="16408"/>
                  </a:lnTo>
                  <a:lnTo>
                    <a:pt x="4981" y="16408"/>
                  </a:lnTo>
                  <a:lnTo>
                    <a:pt x="4981" y="10482"/>
                  </a:lnTo>
                  <a:lnTo>
                    <a:pt x="5660" y="10482"/>
                  </a:lnTo>
                  <a:lnTo>
                    <a:pt x="5660" y="9012"/>
                  </a:lnTo>
                  <a:lnTo>
                    <a:pt x="6340" y="9012"/>
                  </a:lnTo>
                  <a:lnTo>
                    <a:pt x="6340" y="10482"/>
                  </a:lnTo>
                  <a:lnTo>
                    <a:pt x="7019" y="10482"/>
                  </a:lnTo>
                  <a:close/>
                  <a:moveTo>
                    <a:pt x="11819" y="10482"/>
                  </a:moveTo>
                  <a:lnTo>
                    <a:pt x="11819" y="16408"/>
                  </a:lnTo>
                  <a:lnTo>
                    <a:pt x="11140" y="16408"/>
                  </a:lnTo>
                  <a:lnTo>
                    <a:pt x="11140" y="17878"/>
                  </a:lnTo>
                  <a:lnTo>
                    <a:pt x="10460" y="17878"/>
                  </a:lnTo>
                  <a:lnTo>
                    <a:pt x="10460" y="16408"/>
                  </a:lnTo>
                  <a:lnTo>
                    <a:pt x="9781" y="16408"/>
                  </a:lnTo>
                  <a:lnTo>
                    <a:pt x="9781" y="10482"/>
                  </a:lnTo>
                  <a:lnTo>
                    <a:pt x="10460" y="10482"/>
                  </a:lnTo>
                  <a:lnTo>
                    <a:pt x="10460" y="9012"/>
                  </a:lnTo>
                  <a:lnTo>
                    <a:pt x="11140" y="9012"/>
                  </a:lnTo>
                  <a:lnTo>
                    <a:pt x="11140" y="10482"/>
                  </a:lnTo>
                  <a:lnTo>
                    <a:pt x="11819" y="10482"/>
                  </a:lnTo>
                  <a:close/>
                  <a:moveTo>
                    <a:pt x="16619" y="10482"/>
                  </a:moveTo>
                  <a:lnTo>
                    <a:pt x="16619" y="16408"/>
                  </a:lnTo>
                  <a:lnTo>
                    <a:pt x="15940" y="16408"/>
                  </a:lnTo>
                  <a:lnTo>
                    <a:pt x="15940" y="17878"/>
                  </a:lnTo>
                  <a:lnTo>
                    <a:pt x="15260" y="17878"/>
                  </a:lnTo>
                  <a:lnTo>
                    <a:pt x="15260" y="16408"/>
                  </a:lnTo>
                  <a:lnTo>
                    <a:pt x="14581" y="16408"/>
                  </a:lnTo>
                  <a:lnTo>
                    <a:pt x="14581" y="10482"/>
                  </a:lnTo>
                  <a:lnTo>
                    <a:pt x="15260" y="10482"/>
                  </a:lnTo>
                  <a:lnTo>
                    <a:pt x="15260" y="9012"/>
                  </a:lnTo>
                  <a:lnTo>
                    <a:pt x="15940" y="9012"/>
                  </a:lnTo>
                  <a:lnTo>
                    <a:pt x="15940" y="10482"/>
                  </a:lnTo>
                  <a:lnTo>
                    <a:pt x="16619" y="10482"/>
                  </a:lnTo>
                  <a:close/>
                  <a:moveTo>
                    <a:pt x="19381" y="17143"/>
                  </a:moveTo>
                  <a:lnTo>
                    <a:pt x="19381" y="17878"/>
                  </a:lnTo>
                  <a:lnTo>
                    <a:pt x="16619" y="17878"/>
                  </a:lnTo>
                  <a:lnTo>
                    <a:pt x="16619" y="17143"/>
                  </a:lnTo>
                  <a:lnTo>
                    <a:pt x="19381" y="17143"/>
                  </a:lnTo>
                  <a:close/>
                  <a:moveTo>
                    <a:pt x="17298" y="16408"/>
                  </a:moveTo>
                  <a:lnTo>
                    <a:pt x="17298" y="10482"/>
                  </a:lnTo>
                  <a:lnTo>
                    <a:pt x="18657" y="10482"/>
                  </a:lnTo>
                  <a:lnTo>
                    <a:pt x="18657" y="16408"/>
                  </a:lnTo>
                  <a:lnTo>
                    <a:pt x="17298" y="16408"/>
                  </a:lnTo>
                  <a:close/>
                  <a:moveTo>
                    <a:pt x="14581" y="9747"/>
                  </a:moveTo>
                  <a:lnTo>
                    <a:pt x="11819" y="9747"/>
                  </a:lnTo>
                  <a:lnTo>
                    <a:pt x="11819" y="9012"/>
                  </a:lnTo>
                  <a:lnTo>
                    <a:pt x="14581" y="9012"/>
                  </a:lnTo>
                  <a:lnTo>
                    <a:pt x="14581" y="9747"/>
                  </a:lnTo>
                  <a:close/>
                  <a:moveTo>
                    <a:pt x="13857" y="10482"/>
                  </a:moveTo>
                  <a:lnTo>
                    <a:pt x="13857" y="16408"/>
                  </a:lnTo>
                  <a:lnTo>
                    <a:pt x="12498" y="16408"/>
                  </a:lnTo>
                  <a:lnTo>
                    <a:pt x="12498" y="10482"/>
                  </a:lnTo>
                  <a:lnTo>
                    <a:pt x="13857" y="10482"/>
                  </a:lnTo>
                  <a:close/>
                  <a:moveTo>
                    <a:pt x="14581" y="17143"/>
                  </a:moveTo>
                  <a:lnTo>
                    <a:pt x="14581" y="17878"/>
                  </a:lnTo>
                  <a:lnTo>
                    <a:pt x="11819" y="17878"/>
                  </a:lnTo>
                  <a:lnTo>
                    <a:pt x="11819" y="17143"/>
                  </a:lnTo>
                  <a:lnTo>
                    <a:pt x="14581" y="17143"/>
                  </a:lnTo>
                  <a:close/>
                  <a:moveTo>
                    <a:pt x="9781" y="9747"/>
                  </a:moveTo>
                  <a:lnTo>
                    <a:pt x="7019" y="9747"/>
                  </a:lnTo>
                  <a:lnTo>
                    <a:pt x="7019" y="9012"/>
                  </a:lnTo>
                  <a:lnTo>
                    <a:pt x="9781" y="9012"/>
                  </a:lnTo>
                  <a:lnTo>
                    <a:pt x="9781" y="9747"/>
                  </a:lnTo>
                  <a:close/>
                  <a:moveTo>
                    <a:pt x="9057" y="10482"/>
                  </a:moveTo>
                  <a:lnTo>
                    <a:pt x="9057" y="16408"/>
                  </a:lnTo>
                  <a:lnTo>
                    <a:pt x="7698" y="16408"/>
                  </a:lnTo>
                  <a:lnTo>
                    <a:pt x="7698" y="10482"/>
                  </a:lnTo>
                  <a:lnTo>
                    <a:pt x="9057" y="10482"/>
                  </a:lnTo>
                  <a:close/>
                  <a:moveTo>
                    <a:pt x="9781" y="17143"/>
                  </a:moveTo>
                  <a:lnTo>
                    <a:pt x="9781" y="17878"/>
                  </a:lnTo>
                  <a:lnTo>
                    <a:pt x="7019" y="17878"/>
                  </a:lnTo>
                  <a:lnTo>
                    <a:pt x="7019" y="17143"/>
                  </a:lnTo>
                  <a:lnTo>
                    <a:pt x="9781" y="17143"/>
                  </a:lnTo>
                  <a:close/>
                  <a:moveTo>
                    <a:pt x="4981" y="9747"/>
                  </a:moveTo>
                  <a:lnTo>
                    <a:pt x="2219" y="9747"/>
                  </a:lnTo>
                  <a:lnTo>
                    <a:pt x="2219" y="9012"/>
                  </a:lnTo>
                  <a:lnTo>
                    <a:pt x="4981" y="9012"/>
                  </a:lnTo>
                  <a:lnTo>
                    <a:pt x="4981" y="9747"/>
                  </a:lnTo>
                  <a:close/>
                  <a:moveTo>
                    <a:pt x="4257" y="10482"/>
                  </a:moveTo>
                  <a:lnTo>
                    <a:pt x="4257" y="16408"/>
                  </a:lnTo>
                  <a:lnTo>
                    <a:pt x="2898" y="16408"/>
                  </a:lnTo>
                  <a:lnTo>
                    <a:pt x="2898" y="10482"/>
                  </a:lnTo>
                  <a:lnTo>
                    <a:pt x="4257" y="10482"/>
                  </a:lnTo>
                  <a:close/>
                  <a:moveTo>
                    <a:pt x="20060" y="20865"/>
                  </a:moveTo>
                  <a:lnTo>
                    <a:pt x="1540" y="20865"/>
                  </a:lnTo>
                  <a:lnTo>
                    <a:pt x="1540" y="20131"/>
                  </a:lnTo>
                  <a:lnTo>
                    <a:pt x="20060" y="20131"/>
                  </a:lnTo>
                  <a:lnTo>
                    <a:pt x="20060" y="20865"/>
                  </a:lnTo>
                  <a:close/>
                  <a:moveTo>
                    <a:pt x="20060" y="18661"/>
                  </a:moveTo>
                  <a:lnTo>
                    <a:pt x="20060" y="19396"/>
                  </a:lnTo>
                  <a:lnTo>
                    <a:pt x="1540" y="19396"/>
                  </a:lnTo>
                  <a:lnTo>
                    <a:pt x="1540" y="18661"/>
                  </a:lnTo>
                  <a:lnTo>
                    <a:pt x="20060" y="18661"/>
                  </a:lnTo>
                  <a:close/>
                  <a:moveTo>
                    <a:pt x="19381" y="9747"/>
                  </a:moveTo>
                  <a:lnTo>
                    <a:pt x="16619" y="9747"/>
                  </a:lnTo>
                  <a:lnTo>
                    <a:pt x="16619" y="9012"/>
                  </a:lnTo>
                  <a:lnTo>
                    <a:pt x="19381" y="9012"/>
                  </a:lnTo>
                  <a:lnTo>
                    <a:pt x="19381" y="9747"/>
                  </a:lnTo>
                  <a:close/>
                  <a:moveTo>
                    <a:pt x="20060" y="8278"/>
                  </a:moveTo>
                  <a:lnTo>
                    <a:pt x="1540" y="8278"/>
                  </a:lnTo>
                  <a:lnTo>
                    <a:pt x="1540" y="7494"/>
                  </a:lnTo>
                  <a:lnTo>
                    <a:pt x="20060" y="7494"/>
                  </a:lnTo>
                  <a:lnTo>
                    <a:pt x="20060" y="8278"/>
                  </a:lnTo>
                  <a:close/>
                </a:path>
              </a:pathLst>
            </a:custGeom>
            <a:solidFill>
              <a:srgbClr val="5C315E"/>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grpSp>
      <p:grpSp>
        <p:nvGrpSpPr>
          <p:cNvPr id="613" name="Group 216"/>
          <p:cNvGrpSpPr/>
          <p:nvPr/>
        </p:nvGrpSpPr>
        <p:grpSpPr>
          <a:xfrm>
            <a:off x="5393501" y="3532263"/>
            <a:ext cx="537845" cy="522289"/>
            <a:chOff x="0" y="0"/>
            <a:chExt cx="537844" cy="522287"/>
          </a:xfrm>
        </p:grpSpPr>
        <p:sp>
          <p:nvSpPr>
            <p:cNvPr id="605" name="Freeform 158"/>
            <p:cNvSpPr/>
            <p:nvPr/>
          </p:nvSpPr>
          <p:spPr>
            <a:xfrm>
              <a:off x="471169" y="152241"/>
              <a:ext cx="58897" cy="1511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6971" y="0"/>
                    <a:pt x="21600" y="4200"/>
                    <a:pt x="21600" y="10800"/>
                  </a:cubicBezTo>
                  <a:cubicBezTo>
                    <a:pt x="21600" y="17400"/>
                    <a:pt x="16971" y="21600"/>
                    <a:pt x="0" y="21600"/>
                  </a:cubicBez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06" name="Oval 159"/>
            <p:cNvSpPr/>
            <p:nvPr/>
          </p:nvSpPr>
          <p:spPr>
            <a:xfrm>
              <a:off x="33337" y="0"/>
              <a:ext cx="454501" cy="454503"/>
            </a:xfrm>
            <a:prstGeom prst="ellipse">
              <a:avLst/>
            </a:prstGeom>
            <a:solidFill>
              <a:srgbClr val="41E1E3"/>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07" name="Freeform 160"/>
            <p:cNvSpPr/>
            <p:nvPr/>
          </p:nvSpPr>
          <p:spPr>
            <a:xfrm>
              <a:off x="77787" y="143351"/>
              <a:ext cx="460058" cy="378937"/>
            </a:xfrm>
            <a:custGeom>
              <a:avLst/>
              <a:gdLst/>
              <a:ahLst/>
              <a:cxnLst>
                <a:cxn ang="0">
                  <a:pos x="wd2" y="hd2"/>
                </a:cxn>
                <a:cxn ang="5400000">
                  <a:pos x="wd2" y="hd2"/>
                </a:cxn>
                <a:cxn ang="10800000">
                  <a:pos x="wd2" y="hd2"/>
                </a:cxn>
                <a:cxn ang="16200000">
                  <a:pos x="wd2" y="hd2"/>
                </a:cxn>
              </a:cxnLst>
              <a:rect l="0" t="0" r="r" b="b"/>
              <a:pathLst>
                <a:path w="21600" h="21600" extrusionOk="0">
                  <a:moveTo>
                    <a:pt x="18444" y="0"/>
                  </a:moveTo>
                  <a:cubicBezTo>
                    <a:pt x="18444" y="960"/>
                    <a:pt x="18444" y="960"/>
                    <a:pt x="18444" y="960"/>
                  </a:cubicBezTo>
                  <a:cubicBezTo>
                    <a:pt x="20121" y="960"/>
                    <a:pt x="20811" y="2040"/>
                    <a:pt x="20811" y="4800"/>
                  </a:cubicBezTo>
                  <a:cubicBezTo>
                    <a:pt x="20811" y="7560"/>
                    <a:pt x="20121" y="8640"/>
                    <a:pt x="18444" y="8640"/>
                  </a:cubicBezTo>
                  <a:cubicBezTo>
                    <a:pt x="18444" y="9600"/>
                    <a:pt x="18444" y="9600"/>
                    <a:pt x="18444" y="9600"/>
                  </a:cubicBezTo>
                  <a:cubicBezTo>
                    <a:pt x="21205" y="9600"/>
                    <a:pt x="21600" y="7080"/>
                    <a:pt x="21600" y="4800"/>
                  </a:cubicBezTo>
                  <a:cubicBezTo>
                    <a:pt x="21600" y="2520"/>
                    <a:pt x="21205" y="0"/>
                    <a:pt x="18444" y="0"/>
                  </a:cubicBezTo>
                  <a:close/>
                  <a:moveTo>
                    <a:pt x="15288" y="11040"/>
                  </a:moveTo>
                  <a:cubicBezTo>
                    <a:pt x="15288" y="10080"/>
                    <a:pt x="15288" y="10080"/>
                    <a:pt x="15288" y="10080"/>
                  </a:cubicBezTo>
                  <a:cubicBezTo>
                    <a:pt x="4241" y="10080"/>
                    <a:pt x="4241" y="10080"/>
                    <a:pt x="4241" y="10080"/>
                  </a:cubicBezTo>
                  <a:cubicBezTo>
                    <a:pt x="4241" y="9120"/>
                    <a:pt x="4241" y="9120"/>
                    <a:pt x="4241" y="9120"/>
                  </a:cubicBezTo>
                  <a:cubicBezTo>
                    <a:pt x="3452" y="9120"/>
                    <a:pt x="3452" y="9120"/>
                    <a:pt x="3452" y="9120"/>
                  </a:cubicBezTo>
                  <a:cubicBezTo>
                    <a:pt x="3452" y="10560"/>
                    <a:pt x="3452" y="10560"/>
                    <a:pt x="3452" y="10560"/>
                  </a:cubicBezTo>
                  <a:cubicBezTo>
                    <a:pt x="3452" y="10800"/>
                    <a:pt x="3649" y="11040"/>
                    <a:pt x="3847" y="11040"/>
                  </a:cubicBezTo>
                  <a:cubicBezTo>
                    <a:pt x="7989" y="11040"/>
                    <a:pt x="7989" y="11040"/>
                    <a:pt x="7989" y="11040"/>
                  </a:cubicBezTo>
                  <a:cubicBezTo>
                    <a:pt x="0" y="20760"/>
                    <a:pt x="0" y="20760"/>
                    <a:pt x="0" y="20760"/>
                  </a:cubicBezTo>
                  <a:cubicBezTo>
                    <a:pt x="592" y="21480"/>
                    <a:pt x="592" y="21480"/>
                    <a:pt x="592" y="21480"/>
                  </a:cubicBezTo>
                  <a:cubicBezTo>
                    <a:pt x="8581" y="11760"/>
                    <a:pt x="8581" y="11760"/>
                    <a:pt x="8581" y="11760"/>
                  </a:cubicBezTo>
                  <a:cubicBezTo>
                    <a:pt x="8581" y="21600"/>
                    <a:pt x="8581" y="21600"/>
                    <a:pt x="8581" y="21600"/>
                  </a:cubicBezTo>
                  <a:cubicBezTo>
                    <a:pt x="9370" y="21600"/>
                    <a:pt x="9370" y="21600"/>
                    <a:pt x="9370" y="21600"/>
                  </a:cubicBezTo>
                  <a:cubicBezTo>
                    <a:pt x="9370" y="11760"/>
                    <a:pt x="9370" y="11760"/>
                    <a:pt x="9370" y="11760"/>
                  </a:cubicBezTo>
                  <a:cubicBezTo>
                    <a:pt x="17359" y="21480"/>
                    <a:pt x="17359" y="21480"/>
                    <a:pt x="17359" y="21480"/>
                  </a:cubicBezTo>
                  <a:cubicBezTo>
                    <a:pt x="17951" y="20760"/>
                    <a:pt x="17951" y="20760"/>
                    <a:pt x="17951" y="20760"/>
                  </a:cubicBezTo>
                  <a:cubicBezTo>
                    <a:pt x="9962" y="11040"/>
                    <a:pt x="9962" y="11040"/>
                    <a:pt x="9962" y="11040"/>
                  </a:cubicBezTo>
                  <a:lnTo>
                    <a:pt x="15288" y="11040"/>
                  </a:lnTo>
                  <a:close/>
                </a:path>
              </a:pathLst>
            </a:custGeom>
            <a:solidFill>
              <a:srgbClr val="5C315E"/>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08" name="Rectangle 256"/>
            <p:cNvSpPr/>
            <p:nvPr/>
          </p:nvSpPr>
          <p:spPr>
            <a:xfrm>
              <a:off x="7779" y="194468"/>
              <a:ext cx="33338" cy="66676"/>
            </a:xfrm>
            <a:prstGeom prst="rect">
              <a:avLst/>
            </a:prstGeom>
            <a:solidFill>
              <a:srgbClr val="FFFFFF"/>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09" name="Rectangle 257"/>
            <p:cNvSpPr/>
            <p:nvPr/>
          </p:nvSpPr>
          <p:spPr>
            <a:xfrm>
              <a:off x="41116" y="176688"/>
              <a:ext cx="185579" cy="101125"/>
            </a:xfrm>
            <a:prstGeom prst="rect">
              <a:avLst/>
            </a:prstGeom>
            <a:solidFill>
              <a:srgbClr val="FC6984"/>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10" name="Rectangle 258"/>
            <p:cNvSpPr/>
            <p:nvPr/>
          </p:nvSpPr>
          <p:spPr>
            <a:xfrm>
              <a:off x="226694" y="160020"/>
              <a:ext cx="202248" cy="135573"/>
            </a:xfrm>
            <a:prstGeom prst="rect">
              <a:avLst/>
            </a:prstGeom>
            <a:solidFill>
              <a:srgbClr val="FFFFFF"/>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11" name="Rectangle 259"/>
            <p:cNvSpPr/>
            <p:nvPr/>
          </p:nvSpPr>
          <p:spPr>
            <a:xfrm>
              <a:off x="428942" y="143351"/>
              <a:ext cx="66675" cy="168911"/>
            </a:xfrm>
            <a:prstGeom prst="rect">
              <a:avLst/>
            </a:prstGeom>
            <a:solidFill>
              <a:srgbClr val="FC6984"/>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12" name="Freeform 260"/>
            <p:cNvSpPr/>
            <p:nvPr/>
          </p:nvSpPr>
          <p:spPr>
            <a:xfrm>
              <a:off x="0" y="135572"/>
              <a:ext cx="504508" cy="184469"/>
            </a:xfrm>
            <a:custGeom>
              <a:avLst/>
              <a:gdLst/>
              <a:ahLst/>
              <a:cxnLst>
                <a:cxn ang="0">
                  <a:pos x="wd2" y="hd2"/>
                </a:cxn>
                <a:cxn ang="5400000">
                  <a:pos x="wd2" y="hd2"/>
                </a:cxn>
                <a:cxn ang="10800000">
                  <a:pos x="wd2" y="hd2"/>
                </a:cxn>
                <a:cxn ang="16200000">
                  <a:pos x="wd2" y="hd2"/>
                </a:cxn>
              </a:cxnLst>
              <a:rect l="0" t="0" r="r" b="b"/>
              <a:pathLst>
                <a:path w="21600" h="21600" extrusionOk="0">
                  <a:moveTo>
                    <a:pt x="21240" y="0"/>
                  </a:moveTo>
                  <a:cubicBezTo>
                    <a:pt x="18360" y="0"/>
                    <a:pt x="18360" y="0"/>
                    <a:pt x="18360" y="0"/>
                  </a:cubicBezTo>
                  <a:cubicBezTo>
                    <a:pt x="18180" y="0"/>
                    <a:pt x="18000" y="491"/>
                    <a:pt x="18000" y="982"/>
                  </a:cubicBezTo>
                  <a:cubicBezTo>
                    <a:pt x="18000" y="1964"/>
                    <a:pt x="18000" y="1964"/>
                    <a:pt x="18000" y="1964"/>
                  </a:cubicBezTo>
                  <a:cubicBezTo>
                    <a:pt x="9720" y="1964"/>
                    <a:pt x="9720" y="1964"/>
                    <a:pt x="9720" y="1964"/>
                  </a:cubicBezTo>
                  <a:cubicBezTo>
                    <a:pt x="9540" y="1964"/>
                    <a:pt x="9360" y="2455"/>
                    <a:pt x="9360" y="2945"/>
                  </a:cubicBezTo>
                  <a:cubicBezTo>
                    <a:pt x="9360" y="3927"/>
                    <a:pt x="9360" y="3927"/>
                    <a:pt x="9360" y="3927"/>
                  </a:cubicBezTo>
                  <a:cubicBezTo>
                    <a:pt x="1800" y="3927"/>
                    <a:pt x="1800" y="3927"/>
                    <a:pt x="1800" y="3927"/>
                  </a:cubicBezTo>
                  <a:cubicBezTo>
                    <a:pt x="1620" y="3927"/>
                    <a:pt x="1440" y="4418"/>
                    <a:pt x="1440" y="4909"/>
                  </a:cubicBezTo>
                  <a:cubicBezTo>
                    <a:pt x="1440" y="5891"/>
                    <a:pt x="1440" y="5891"/>
                    <a:pt x="1440" y="5891"/>
                  </a:cubicBezTo>
                  <a:cubicBezTo>
                    <a:pt x="360" y="5891"/>
                    <a:pt x="360" y="5891"/>
                    <a:pt x="360" y="5891"/>
                  </a:cubicBezTo>
                  <a:cubicBezTo>
                    <a:pt x="180" y="5891"/>
                    <a:pt x="0" y="6382"/>
                    <a:pt x="0" y="6873"/>
                  </a:cubicBezTo>
                  <a:cubicBezTo>
                    <a:pt x="0" y="14727"/>
                    <a:pt x="0" y="14727"/>
                    <a:pt x="0" y="14727"/>
                  </a:cubicBezTo>
                  <a:cubicBezTo>
                    <a:pt x="0" y="15218"/>
                    <a:pt x="180" y="15709"/>
                    <a:pt x="360" y="15709"/>
                  </a:cubicBezTo>
                  <a:cubicBezTo>
                    <a:pt x="1440" y="15709"/>
                    <a:pt x="1440" y="15709"/>
                    <a:pt x="1440" y="15709"/>
                  </a:cubicBezTo>
                  <a:cubicBezTo>
                    <a:pt x="1440" y="16691"/>
                    <a:pt x="1440" y="16691"/>
                    <a:pt x="1440" y="16691"/>
                  </a:cubicBezTo>
                  <a:cubicBezTo>
                    <a:pt x="1440" y="17182"/>
                    <a:pt x="1620" y="17673"/>
                    <a:pt x="1800" y="17673"/>
                  </a:cubicBezTo>
                  <a:cubicBezTo>
                    <a:pt x="9360" y="17673"/>
                    <a:pt x="9360" y="17673"/>
                    <a:pt x="9360" y="17673"/>
                  </a:cubicBezTo>
                  <a:cubicBezTo>
                    <a:pt x="9360" y="18655"/>
                    <a:pt x="9360" y="18655"/>
                    <a:pt x="9360" y="18655"/>
                  </a:cubicBezTo>
                  <a:cubicBezTo>
                    <a:pt x="9360" y="19145"/>
                    <a:pt x="9540" y="19636"/>
                    <a:pt x="9720" y="19636"/>
                  </a:cubicBezTo>
                  <a:cubicBezTo>
                    <a:pt x="18000" y="19636"/>
                    <a:pt x="18000" y="19636"/>
                    <a:pt x="18000" y="19636"/>
                  </a:cubicBezTo>
                  <a:cubicBezTo>
                    <a:pt x="18000" y="20618"/>
                    <a:pt x="18000" y="20618"/>
                    <a:pt x="18000" y="20618"/>
                  </a:cubicBezTo>
                  <a:cubicBezTo>
                    <a:pt x="18000" y="21109"/>
                    <a:pt x="18180" y="21600"/>
                    <a:pt x="18360" y="21600"/>
                  </a:cubicBezTo>
                  <a:cubicBezTo>
                    <a:pt x="21240" y="21600"/>
                    <a:pt x="21240" y="21600"/>
                    <a:pt x="21240" y="21600"/>
                  </a:cubicBezTo>
                  <a:cubicBezTo>
                    <a:pt x="21420" y="21600"/>
                    <a:pt x="21600" y="21109"/>
                    <a:pt x="21600" y="20618"/>
                  </a:cubicBezTo>
                  <a:cubicBezTo>
                    <a:pt x="21600" y="982"/>
                    <a:pt x="21600" y="982"/>
                    <a:pt x="21600" y="982"/>
                  </a:cubicBezTo>
                  <a:cubicBezTo>
                    <a:pt x="21600" y="491"/>
                    <a:pt x="21420" y="0"/>
                    <a:pt x="21240" y="0"/>
                  </a:cubicBezTo>
                  <a:close/>
                  <a:moveTo>
                    <a:pt x="1440" y="13745"/>
                  </a:moveTo>
                  <a:cubicBezTo>
                    <a:pt x="720" y="13745"/>
                    <a:pt x="720" y="13745"/>
                    <a:pt x="720" y="13745"/>
                  </a:cubicBezTo>
                  <a:cubicBezTo>
                    <a:pt x="720" y="7855"/>
                    <a:pt x="720" y="7855"/>
                    <a:pt x="720" y="7855"/>
                  </a:cubicBezTo>
                  <a:cubicBezTo>
                    <a:pt x="1440" y="7855"/>
                    <a:pt x="1440" y="7855"/>
                    <a:pt x="1440" y="7855"/>
                  </a:cubicBezTo>
                  <a:lnTo>
                    <a:pt x="1440" y="13745"/>
                  </a:lnTo>
                  <a:close/>
                  <a:moveTo>
                    <a:pt x="9360" y="15709"/>
                  </a:moveTo>
                  <a:cubicBezTo>
                    <a:pt x="2160" y="15709"/>
                    <a:pt x="2160" y="15709"/>
                    <a:pt x="2160" y="15709"/>
                  </a:cubicBezTo>
                  <a:cubicBezTo>
                    <a:pt x="2160" y="5891"/>
                    <a:pt x="2160" y="5891"/>
                    <a:pt x="2160" y="5891"/>
                  </a:cubicBezTo>
                  <a:cubicBezTo>
                    <a:pt x="9360" y="5891"/>
                    <a:pt x="9360" y="5891"/>
                    <a:pt x="9360" y="5891"/>
                  </a:cubicBezTo>
                  <a:lnTo>
                    <a:pt x="9360" y="15709"/>
                  </a:lnTo>
                  <a:close/>
                  <a:moveTo>
                    <a:pt x="18000" y="17673"/>
                  </a:moveTo>
                  <a:cubicBezTo>
                    <a:pt x="10080" y="17673"/>
                    <a:pt x="10080" y="17673"/>
                    <a:pt x="10080" y="17673"/>
                  </a:cubicBezTo>
                  <a:cubicBezTo>
                    <a:pt x="10080" y="3927"/>
                    <a:pt x="10080" y="3927"/>
                    <a:pt x="10080" y="3927"/>
                  </a:cubicBezTo>
                  <a:cubicBezTo>
                    <a:pt x="18000" y="3927"/>
                    <a:pt x="18000" y="3927"/>
                    <a:pt x="18000" y="3927"/>
                  </a:cubicBezTo>
                  <a:lnTo>
                    <a:pt x="18000" y="17673"/>
                  </a:lnTo>
                  <a:close/>
                  <a:moveTo>
                    <a:pt x="20880" y="19636"/>
                  </a:moveTo>
                  <a:cubicBezTo>
                    <a:pt x="18720" y="19636"/>
                    <a:pt x="18720" y="19636"/>
                    <a:pt x="18720" y="19636"/>
                  </a:cubicBezTo>
                  <a:cubicBezTo>
                    <a:pt x="18720" y="1964"/>
                    <a:pt x="18720" y="1964"/>
                    <a:pt x="18720" y="1964"/>
                  </a:cubicBezTo>
                  <a:cubicBezTo>
                    <a:pt x="20880" y="1964"/>
                    <a:pt x="20880" y="1964"/>
                    <a:pt x="20880" y="1964"/>
                  </a:cubicBezTo>
                  <a:lnTo>
                    <a:pt x="20880" y="19636"/>
                  </a:lnTo>
                  <a:close/>
                  <a:moveTo>
                    <a:pt x="8640" y="9818"/>
                  </a:moveTo>
                  <a:cubicBezTo>
                    <a:pt x="2880" y="9818"/>
                    <a:pt x="2880" y="9818"/>
                    <a:pt x="2880" y="9818"/>
                  </a:cubicBezTo>
                  <a:cubicBezTo>
                    <a:pt x="2880" y="11782"/>
                    <a:pt x="2880" y="11782"/>
                    <a:pt x="2880" y="11782"/>
                  </a:cubicBezTo>
                  <a:cubicBezTo>
                    <a:pt x="8640" y="11782"/>
                    <a:pt x="8640" y="11782"/>
                    <a:pt x="8640" y="11782"/>
                  </a:cubicBezTo>
                  <a:lnTo>
                    <a:pt x="8640" y="9818"/>
                  </a:lnTo>
                  <a:close/>
                  <a:moveTo>
                    <a:pt x="14400" y="9818"/>
                  </a:moveTo>
                  <a:cubicBezTo>
                    <a:pt x="13680" y="9818"/>
                    <a:pt x="13680" y="9818"/>
                    <a:pt x="13680" y="9818"/>
                  </a:cubicBezTo>
                  <a:cubicBezTo>
                    <a:pt x="13680" y="11782"/>
                    <a:pt x="13680" y="11782"/>
                    <a:pt x="13680" y="11782"/>
                  </a:cubicBezTo>
                  <a:cubicBezTo>
                    <a:pt x="14400" y="11782"/>
                    <a:pt x="14400" y="11782"/>
                    <a:pt x="14400" y="11782"/>
                  </a:cubicBezTo>
                  <a:lnTo>
                    <a:pt x="14400" y="9818"/>
                  </a:lnTo>
                  <a:close/>
                  <a:moveTo>
                    <a:pt x="15840" y="9818"/>
                  </a:moveTo>
                  <a:cubicBezTo>
                    <a:pt x="15120" y="9818"/>
                    <a:pt x="15120" y="9818"/>
                    <a:pt x="15120" y="9818"/>
                  </a:cubicBezTo>
                  <a:cubicBezTo>
                    <a:pt x="15120" y="11782"/>
                    <a:pt x="15120" y="11782"/>
                    <a:pt x="15120" y="11782"/>
                  </a:cubicBezTo>
                  <a:cubicBezTo>
                    <a:pt x="15840" y="11782"/>
                    <a:pt x="15840" y="11782"/>
                    <a:pt x="15840" y="11782"/>
                  </a:cubicBezTo>
                  <a:lnTo>
                    <a:pt x="15840" y="9818"/>
                  </a:lnTo>
                  <a:close/>
                  <a:moveTo>
                    <a:pt x="12960" y="9818"/>
                  </a:moveTo>
                  <a:cubicBezTo>
                    <a:pt x="12240" y="9818"/>
                    <a:pt x="12240" y="9818"/>
                    <a:pt x="12240" y="9818"/>
                  </a:cubicBezTo>
                  <a:cubicBezTo>
                    <a:pt x="12240" y="11782"/>
                    <a:pt x="12240" y="11782"/>
                    <a:pt x="12240" y="11782"/>
                  </a:cubicBezTo>
                  <a:cubicBezTo>
                    <a:pt x="12960" y="11782"/>
                    <a:pt x="12960" y="11782"/>
                    <a:pt x="12960" y="11782"/>
                  </a:cubicBezTo>
                  <a:lnTo>
                    <a:pt x="12960" y="9818"/>
                  </a:lnTo>
                  <a:close/>
                </a:path>
              </a:pathLst>
            </a:custGeom>
            <a:solidFill>
              <a:srgbClr val="5C315E"/>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grpSp>
      <p:grpSp>
        <p:nvGrpSpPr>
          <p:cNvPr id="624" name="Group 225"/>
          <p:cNvGrpSpPr/>
          <p:nvPr/>
        </p:nvGrpSpPr>
        <p:grpSpPr>
          <a:xfrm>
            <a:off x="10004186" y="3579461"/>
            <a:ext cx="537905" cy="428417"/>
            <a:chOff x="0" y="0"/>
            <a:chExt cx="537904" cy="428416"/>
          </a:xfrm>
        </p:grpSpPr>
        <p:sp>
          <p:nvSpPr>
            <p:cNvPr id="614" name="Freeform 31"/>
            <p:cNvSpPr/>
            <p:nvPr/>
          </p:nvSpPr>
          <p:spPr>
            <a:xfrm>
              <a:off x="75038" y="83929"/>
              <a:ext cx="387828" cy="336709"/>
            </a:xfrm>
            <a:custGeom>
              <a:avLst/>
              <a:gdLst/>
              <a:ahLst/>
              <a:cxnLst>
                <a:cxn ang="0">
                  <a:pos x="wd2" y="hd2"/>
                </a:cxn>
                <a:cxn ang="5400000">
                  <a:pos x="wd2" y="hd2"/>
                </a:cxn>
                <a:cxn ang="10800000">
                  <a:pos x="wd2" y="hd2"/>
                </a:cxn>
                <a:cxn ang="16200000">
                  <a:pos x="wd2" y="hd2"/>
                </a:cxn>
              </a:cxnLst>
              <a:rect l="0" t="0" r="r" b="b"/>
              <a:pathLst>
                <a:path w="21600" h="21600" extrusionOk="0">
                  <a:moveTo>
                    <a:pt x="15496" y="0"/>
                  </a:moveTo>
                  <a:cubicBezTo>
                    <a:pt x="6104" y="0"/>
                    <a:pt x="6104" y="0"/>
                    <a:pt x="6104" y="0"/>
                  </a:cubicBezTo>
                  <a:cubicBezTo>
                    <a:pt x="0" y="7020"/>
                    <a:pt x="0" y="7020"/>
                    <a:pt x="0" y="7020"/>
                  </a:cubicBezTo>
                  <a:cubicBezTo>
                    <a:pt x="0" y="7560"/>
                    <a:pt x="0" y="7560"/>
                    <a:pt x="0" y="7560"/>
                  </a:cubicBezTo>
                  <a:cubicBezTo>
                    <a:pt x="1878" y="9720"/>
                    <a:pt x="1878" y="9720"/>
                    <a:pt x="1878" y="9720"/>
                  </a:cubicBezTo>
                  <a:cubicBezTo>
                    <a:pt x="1878" y="11340"/>
                    <a:pt x="1878" y="11340"/>
                    <a:pt x="1878" y="11340"/>
                  </a:cubicBezTo>
                  <a:cubicBezTo>
                    <a:pt x="10330" y="21060"/>
                    <a:pt x="10330" y="21060"/>
                    <a:pt x="10330" y="21060"/>
                  </a:cubicBezTo>
                  <a:cubicBezTo>
                    <a:pt x="10330" y="21060"/>
                    <a:pt x="10800" y="21600"/>
                    <a:pt x="11270" y="21600"/>
                  </a:cubicBezTo>
                  <a:cubicBezTo>
                    <a:pt x="12091" y="21600"/>
                    <a:pt x="12678" y="20925"/>
                    <a:pt x="12678" y="19980"/>
                  </a:cubicBezTo>
                  <a:cubicBezTo>
                    <a:pt x="12678" y="19440"/>
                    <a:pt x="12209" y="18900"/>
                    <a:pt x="12209" y="18900"/>
                  </a:cubicBezTo>
                  <a:cubicBezTo>
                    <a:pt x="13148" y="19980"/>
                    <a:pt x="13148" y="19980"/>
                    <a:pt x="13148" y="19980"/>
                  </a:cubicBezTo>
                  <a:cubicBezTo>
                    <a:pt x="13148" y="19980"/>
                    <a:pt x="13617" y="20520"/>
                    <a:pt x="14087" y="20520"/>
                  </a:cubicBezTo>
                  <a:cubicBezTo>
                    <a:pt x="14909" y="20520"/>
                    <a:pt x="15496" y="19845"/>
                    <a:pt x="15496" y="18900"/>
                  </a:cubicBezTo>
                  <a:cubicBezTo>
                    <a:pt x="15496" y="18360"/>
                    <a:pt x="15026" y="17820"/>
                    <a:pt x="15026" y="17820"/>
                  </a:cubicBezTo>
                  <a:cubicBezTo>
                    <a:pt x="15496" y="18360"/>
                    <a:pt x="15496" y="18360"/>
                    <a:pt x="15496" y="18360"/>
                  </a:cubicBezTo>
                  <a:cubicBezTo>
                    <a:pt x="15496" y="18360"/>
                    <a:pt x="15965" y="18900"/>
                    <a:pt x="16435" y="18900"/>
                  </a:cubicBezTo>
                  <a:cubicBezTo>
                    <a:pt x="17257" y="18900"/>
                    <a:pt x="17843" y="18225"/>
                    <a:pt x="17843" y="17280"/>
                  </a:cubicBezTo>
                  <a:cubicBezTo>
                    <a:pt x="17843" y="16740"/>
                    <a:pt x="17374" y="16200"/>
                    <a:pt x="17374" y="16200"/>
                  </a:cubicBezTo>
                  <a:cubicBezTo>
                    <a:pt x="16435" y="15120"/>
                    <a:pt x="16435" y="15120"/>
                    <a:pt x="16435" y="15120"/>
                  </a:cubicBezTo>
                  <a:cubicBezTo>
                    <a:pt x="16435" y="15120"/>
                    <a:pt x="16904" y="15660"/>
                    <a:pt x="17374" y="15660"/>
                  </a:cubicBezTo>
                  <a:cubicBezTo>
                    <a:pt x="18196" y="15660"/>
                    <a:pt x="18783" y="14985"/>
                    <a:pt x="18783" y="14040"/>
                  </a:cubicBezTo>
                  <a:cubicBezTo>
                    <a:pt x="18783" y="13500"/>
                    <a:pt x="18313" y="12960"/>
                    <a:pt x="18313" y="12960"/>
                  </a:cubicBezTo>
                  <a:cubicBezTo>
                    <a:pt x="17843" y="12420"/>
                    <a:pt x="17843" y="12420"/>
                    <a:pt x="17843" y="12420"/>
                  </a:cubicBezTo>
                  <a:cubicBezTo>
                    <a:pt x="18313" y="12420"/>
                    <a:pt x="18313" y="12420"/>
                    <a:pt x="18313" y="12420"/>
                  </a:cubicBezTo>
                  <a:cubicBezTo>
                    <a:pt x="20191" y="10260"/>
                    <a:pt x="20191" y="10260"/>
                    <a:pt x="20191" y="10260"/>
                  </a:cubicBezTo>
                  <a:cubicBezTo>
                    <a:pt x="20191" y="9180"/>
                    <a:pt x="20191" y="9180"/>
                    <a:pt x="20191" y="9180"/>
                  </a:cubicBezTo>
                  <a:cubicBezTo>
                    <a:pt x="21600" y="7560"/>
                    <a:pt x="21600" y="7560"/>
                    <a:pt x="21600" y="7560"/>
                  </a:cubicBezTo>
                  <a:cubicBezTo>
                    <a:pt x="21600" y="7020"/>
                    <a:pt x="21600" y="7020"/>
                    <a:pt x="21600" y="7020"/>
                  </a:cubicBezTo>
                  <a:lnTo>
                    <a:pt x="15496" y="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15" name="Freeform 32"/>
            <p:cNvSpPr/>
            <p:nvPr/>
          </p:nvSpPr>
          <p:spPr>
            <a:xfrm>
              <a:off x="108376" y="277286"/>
              <a:ext cx="42228" cy="42228"/>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7280"/>
                    <a:pt x="17280" y="21600"/>
                    <a:pt x="12960" y="21600"/>
                  </a:cubicBezTo>
                  <a:cubicBezTo>
                    <a:pt x="5400" y="21600"/>
                    <a:pt x="0" y="16200"/>
                    <a:pt x="0" y="8640"/>
                  </a:cubicBezTo>
                  <a:cubicBezTo>
                    <a:pt x="0" y="4320"/>
                    <a:pt x="4320" y="0"/>
                    <a:pt x="4320" y="0"/>
                  </a:cubicBezTo>
                  <a:lnTo>
                    <a:pt x="21600" y="1728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16" name="Freeform 33"/>
            <p:cNvSpPr/>
            <p:nvPr/>
          </p:nvSpPr>
          <p:spPr>
            <a:xfrm>
              <a:off x="142825" y="310623"/>
              <a:ext cx="42228" cy="42229"/>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7280"/>
                    <a:pt x="17280" y="21600"/>
                    <a:pt x="12960" y="21600"/>
                  </a:cubicBezTo>
                  <a:cubicBezTo>
                    <a:pt x="5400" y="21600"/>
                    <a:pt x="0" y="16200"/>
                    <a:pt x="0" y="8640"/>
                  </a:cubicBezTo>
                  <a:cubicBezTo>
                    <a:pt x="0" y="4320"/>
                    <a:pt x="4320" y="0"/>
                    <a:pt x="4320" y="0"/>
                  </a:cubicBezTo>
                  <a:lnTo>
                    <a:pt x="21600" y="1728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17" name="Freeform 34"/>
            <p:cNvSpPr/>
            <p:nvPr/>
          </p:nvSpPr>
          <p:spPr>
            <a:xfrm>
              <a:off x="176162" y="343961"/>
              <a:ext cx="42229" cy="42228"/>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7280"/>
                    <a:pt x="17280" y="21600"/>
                    <a:pt x="12960" y="21600"/>
                  </a:cubicBezTo>
                  <a:cubicBezTo>
                    <a:pt x="5400" y="21600"/>
                    <a:pt x="0" y="16200"/>
                    <a:pt x="0" y="8640"/>
                  </a:cubicBezTo>
                  <a:cubicBezTo>
                    <a:pt x="0" y="4320"/>
                    <a:pt x="4320" y="0"/>
                    <a:pt x="4320" y="0"/>
                  </a:cubicBezTo>
                  <a:lnTo>
                    <a:pt x="21600" y="1728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18" name="Freeform 35"/>
            <p:cNvSpPr/>
            <p:nvPr/>
          </p:nvSpPr>
          <p:spPr>
            <a:xfrm>
              <a:off x="209500" y="378410"/>
              <a:ext cx="42228" cy="42228"/>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7280"/>
                    <a:pt x="17280" y="21600"/>
                    <a:pt x="12960" y="21600"/>
                  </a:cubicBezTo>
                  <a:cubicBezTo>
                    <a:pt x="5400" y="21600"/>
                    <a:pt x="0" y="16200"/>
                    <a:pt x="0" y="8640"/>
                  </a:cubicBezTo>
                  <a:cubicBezTo>
                    <a:pt x="0" y="4320"/>
                    <a:pt x="4320" y="0"/>
                    <a:pt x="4320" y="0"/>
                  </a:cubicBezTo>
                  <a:lnTo>
                    <a:pt x="21600" y="1728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19" name="Freeform 36"/>
            <p:cNvSpPr/>
            <p:nvPr/>
          </p:nvSpPr>
          <p:spPr>
            <a:xfrm>
              <a:off x="8363" y="7253"/>
              <a:ext cx="201138" cy="202248"/>
            </a:xfrm>
            <a:custGeom>
              <a:avLst/>
              <a:gdLst/>
              <a:ahLst/>
              <a:cxnLst>
                <a:cxn ang="0">
                  <a:pos x="wd2" y="hd2"/>
                </a:cxn>
                <a:cxn ang="5400000">
                  <a:pos x="wd2" y="hd2"/>
                </a:cxn>
                <a:cxn ang="10800000">
                  <a:pos x="wd2" y="hd2"/>
                </a:cxn>
                <a:cxn ang="16200000">
                  <a:pos x="wd2" y="hd2"/>
                </a:cxn>
              </a:cxnLst>
              <a:rect l="0" t="0" r="r" b="b"/>
              <a:pathLst>
                <a:path w="21600" h="21600" extrusionOk="0">
                  <a:moveTo>
                    <a:pt x="0" y="16259"/>
                  </a:moveTo>
                  <a:lnTo>
                    <a:pt x="5370" y="21600"/>
                  </a:lnTo>
                  <a:lnTo>
                    <a:pt x="21600" y="5459"/>
                  </a:lnTo>
                  <a:lnTo>
                    <a:pt x="16230" y="0"/>
                  </a:lnTo>
                  <a:lnTo>
                    <a:pt x="0" y="16259"/>
                  </a:lnTo>
                  <a:close/>
                </a:path>
              </a:pathLst>
            </a:custGeom>
            <a:solidFill>
              <a:srgbClr val="FC6984"/>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20" name="Freeform 37"/>
            <p:cNvSpPr/>
            <p:nvPr/>
          </p:nvSpPr>
          <p:spPr>
            <a:xfrm>
              <a:off x="327292" y="7253"/>
              <a:ext cx="202249" cy="202248"/>
            </a:xfrm>
            <a:custGeom>
              <a:avLst/>
              <a:gdLst/>
              <a:ahLst/>
              <a:cxnLst>
                <a:cxn ang="0">
                  <a:pos x="wd2" y="hd2"/>
                </a:cxn>
                <a:cxn ang="5400000">
                  <a:pos x="wd2" y="hd2"/>
                </a:cxn>
                <a:cxn ang="10800000">
                  <a:pos x="wd2" y="hd2"/>
                </a:cxn>
                <a:cxn ang="16200000">
                  <a:pos x="wd2" y="hd2"/>
                </a:cxn>
              </a:cxnLst>
              <a:rect l="0" t="0" r="r" b="b"/>
              <a:pathLst>
                <a:path w="21600" h="21600" extrusionOk="0">
                  <a:moveTo>
                    <a:pt x="21600" y="16259"/>
                  </a:moveTo>
                  <a:lnTo>
                    <a:pt x="16259" y="21600"/>
                  </a:lnTo>
                  <a:lnTo>
                    <a:pt x="0" y="5459"/>
                  </a:lnTo>
                  <a:lnTo>
                    <a:pt x="5459" y="0"/>
                  </a:lnTo>
                  <a:lnTo>
                    <a:pt x="21600" y="16259"/>
                  </a:lnTo>
                  <a:close/>
                </a:path>
              </a:pathLst>
            </a:custGeom>
            <a:solidFill>
              <a:srgbClr val="41E1E3"/>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21" name="Freeform 38"/>
            <p:cNvSpPr/>
            <p:nvPr/>
          </p:nvSpPr>
          <p:spPr>
            <a:xfrm>
              <a:off x="252256" y="268922"/>
              <a:ext cx="151714" cy="117267"/>
            </a:xfrm>
            <a:custGeom>
              <a:avLst/>
              <a:gdLst/>
              <a:ahLst/>
              <a:cxnLst>
                <a:cxn ang="0">
                  <a:pos x="wd2" y="hd2"/>
                </a:cxn>
                <a:cxn ang="5400000">
                  <a:pos x="wd2" y="hd2"/>
                </a:cxn>
                <a:cxn ang="10800000">
                  <a:pos x="wd2" y="hd2"/>
                </a:cxn>
                <a:cxn ang="16200000">
                  <a:pos x="wd2" y="hd2"/>
                </a:cxn>
              </a:cxnLst>
              <a:rect l="0" t="0" r="r" b="b"/>
              <a:pathLst>
                <a:path w="21525" h="21504" extrusionOk="0">
                  <a:moveTo>
                    <a:pt x="16725" y="21504"/>
                  </a:moveTo>
                  <a:cubicBezTo>
                    <a:pt x="15225" y="21504"/>
                    <a:pt x="13725" y="19575"/>
                    <a:pt x="13425" y="19575"/>
                  </a:cubicBezTo>
                  <a:cubicBezTo>
                    <a:pt x="225" y="2604"/>
                    <a:pt x="225" y="2604"/>
                    <a:pt x="225" y="2604"/>
                  </a:cubicBezTo>
                  <a:cubicBezTo>
                    <a:pt x="-75" y="1833"/>
                    <a:pt x="-75" y="1061"/>
                    <a:pt x="225" y="290"/>
                  </a:cubicBezTo>
                  <a:cubicBezTo>
                    <a:pt x="825" y="-96"/>
                    <a:pt x="1425" y="-96"/>
                    <a:pt x="2025" y="290"/>
                  </a:cubicBezTo>
                  <a:cubicBezTo>
                    <a:pt x="15225" y="17261"/>
                    <a:pt x="15225" y="17261"/>
                    <a:pt x="15225" y="17261"/>
                  </a:cubicBezTo>
                  <a:cubicBezTo>
                    <a:pt x="15525" y="17647"/>
                    <a:pt x="16125" y="18418"/>
                    <a:pt x="16725" y="18418"/>
                  </a:cubicBezTo>
                  <a:cubicBezTo>
                    <a:pt x="17925" y="18418"/>
                    <a:pt x="19125" y="16875"/>
                    <a:pt x="19125" y="15333"/>
                  </a:cubicBezTo>
                  <a:cubicBezTo>
                    <a:pt x="19125" y="14561"/>
                    <a:pt x="18525" y="13790"/>
                    <a:pt x="18225" y="13404"/>
                  </a:cubicBezTo>
                  <a:cubicBezTo>
                    <a:pt x="17925" y="12633"/>
                    <a:pt x="17925" y="11861"/>
                    <a:pt x="18225" y="11090"/>
                  </a:cubicBezTo>
                  <a:cubicBezTo>
                    <a:pt x="18825" y="10704"/>
                    <a:pt x="19425" y="10704"/>
                    <a:pt x="20025" y="11090"/>
                  </a:cubicBezTo>
                  <a:cubicBezTo>
                    <a:pt x="20025" y="11475"/>
                    <a:pt x="21525" y="13404"/>
                    <a:pt x="21525" y="15333"/>
                  </a:cubicBezTo>
                  <a:cubicBezTo>
                    <a:pt x="21525" y="18804"/>
                    <a:pt x="19425" y="21504"/>
                    <a:pt x="16725" y="21504"/>
                  </a:cubicBezTo>
                  <a:close/>
                </a:path>
              </a:pathLst>
            </a:custGeom>
            <a:solidFill>
              <a:srgbClr val="5C315E"/>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22" name="Freeform 39"/>
            <p:cNvSpPr/>
            <p:nvPr/>
          </p:nvSpPr>
          <p:spPr>
            <a:xfrm>
              <a:off x="218917" y="302262"/>
              <a:ext cx="142826" cy="109486"/>
            </a:xfrm>
            <a:custGeom>
              <a:avLst/>
              <a:gdLst/>
              <a:ahLst/>
              <a:cxnLst>
                <a:cxn ang="0">
                  <a:pos x="wd2" y="hd2"/>
                </a:cxn>
                <a:cxn ang="5400000">
                  <a:pos x="wd2" y="hd2"/>
                </a:cxn>
                <a:cxn ang="10800000">
                  <a:pos x="wd2" y="hd2"/>
                </a:cxn>
                <a:cxn ang="16200000">
                  <a:pos x="wd2" y="hd2"/>
                </a:cxn>
              </a:cxnLst>
              <a:rect l="0" t="0" r="r" b="b"/>
              <a:pathLst>
                <a:path w="21521" h="21496" extrusionOk="0">
                  <a:moveTo>
                    <a:pt x="16439" y="21496"/>
                  </a:moveTo>
                  <a:cubicBezTo>
                    <a:pt x="14850" y="21496"/>
                    <a:pt x="13262" y="19419"/>
                    <a:pt x="12945" y="19419"/>
                  </a:cubicBezTo>
                  <a:cubicBezTo>
                    <a:pt x="239" y="2804"/>
                    <a:pt x="239" y="2804"/>
                    <a:pt x="239" y="2804"/>
                  </a:cubicBezTo>
                  <a:cubicBezTo>
                    <a:pt x="-79" y="1973"/>
                    <a:pt x="-79" y="1142"/>
                    <a:pt x="239" y="311"/>
                  </a:cubicBezTo>
                  <a:cubicBezTo>
                    <a:pt x="874" y="-104"/>
                    <a:pt x="1509" y="-104"/>
                    <a:pt x="2145" y="311"/>
                  </a:cubicBezTo>
                  <a:cubicBezTo>
                    <a:pt x="14850" y="16927"/>
                    <a:pt x="14850" y="16927"/>
                    <a:pt x="14850" y="16927"/>
                  </a:cubicBezTo>
                  <a:cubicBezTo>
                    <a:pt x="15168" y="17342"/>
                    <a:pt x="15803" y="18173"/>
                    <a:pt x="16439" y="18173"/>
                  </a:cubicBezTo>
                  <a:cubicBezTo>
                    <a:pt x="17709" y="18173"/>
                    <a:pt x="18980" y="16511"/>
                    <a:pt x="18980" y="14850"/>
                  </a:cubicBezTo>
                  <a:cubicBezTo>
                    <a:pt x="18980" y="14019"/>
                    <a:pt x="18345" y="13188"/>
                    <a:pt x="18027" y="12773"/>
                  </a:cubicBezTo>
                  <a:cubicBezTo>
                    <a:pt x="17709" y="11942"/>
                    <a:pt x="17709" y="11111"/>
                    <a:pt x="18027" y="10281"/>
                  </a:cubicBezTo>
                  <a:cubicBezTo>
                    <a:pt x="18662" y="9865"/>
                    <a:pt x="19297" y="9865"/>
                    <a:pt x="19933" y="10281"/>
                  </a:cubicBezTo>
                  <a:cubicBezTo>
                    <a:pt x="19933" y="10696"/>
                    <a:pt x="21521" y="12773"/>
                    <a:pt x="21521" y="14850"/>
                  </a:cubicBezTo>
                  <a:cubicBezTo>
                    <a:pt x="21521" y="18588"/>
                    <a:pt x="19297" y="21496"/>
                    <a:pt x="16439" y="21496"/>
                  </a:cubicBezTo>
                  <a:close/>
                </a:path>
              </a:pathLst>
            </a:custGeom>
            <a:solidFill>
              <a:srgbClr val="5C315E"/>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23" name="Freeform 40"/>
            <p:cNvSpPr/>
            <p:nvPr/>
          </p:nvSpPr>
          <p:spPr>
            <a:xfrm>
              <a:off x="-1" y="0"/>
              <a:ext cx="537906" cy="428417"/>
            </a:xfrm>
            <a:custGeom>
              <a:avLst/>
              <a:gdLst/>
              <a:ahLst/>
              <a:cxnLst>
                <a:cxn ang="0">
                  <a:pos x="wd2" y="hd2"/>
                </a:cxn>
                <a:cxn ang="5400000">
                  <a:pos x="wd2" y="hd2"/>
                </a:cxn>
                <a:cxn ang="10800000">
                  <a:pos x="wd2" y="hd2"/>
                </a:cxn>
                <a:cxn ang="16200000">
                  <a:pos x="wd2" y="hd2"/>
                </a:cxn>
              </a:cxnLst>
              <a:rect l="0" t="0" r="r" b="b"/>
              <a:pathLst>
                <a:path w="21558" h="21574" extrusionOk="0">
                  <a:moveTo>
                    <a:pt x="21495" y="7703"/>
                  </a:moveTo>
                  <a:cubicBezTo>
                    <a:pt x="21326" y="7598"/>
                    <a:pt x="21157" y="7598"/>
                    <a:pt x="20988" y="7703"/>
                  </a:cubicBezTo>
                  <a:cubicBezTo>
                    <a:pt x="19216" y="9927"/>
                    <a:pt x="19216" y="9927"/>
                    <a:pt x="19216" y="9927"/>
                  </a:cubicBezTo>
                  <a:cubicBezTo>
                    <a:pt x="13648" y="2939"/>
                    <a:pt x="13648" y="2939"/>
                    <a:pt x="13648" y="2939"/>
                  </a:cubicBezTo>
                  <a:cubicBezTo>
                    <a:pt x="15420" y="715"/>
                    <a:pt x="15420" y="715"/>
                    <a:pt x="15420" y="715"/>
                  </a:cubicBezTo>
                  <a:cubicBezTo>
                    <a:pt x="15504" y="503"/>
                    <a:pt x="15504" y="292"/>
                    <a:pt x="15420" y="80"/>
                  </a:cubicBezTo>
                  <a:cubicBezTo>
                    <a:pt x="15251" y="-26"/>
                    <a:pt x="15082" y="-26"/>
                    <a:pt x="14913" y="80"/>
                  </a:cubicBezTo>
                  <a:cubicBezTo>
                    <a:pt x="12635" y="2939"/>
                    <a:pt x="12635" y="2939"/>
                    <a:pt x="12635" y="2939"/>
                  </a:cubicBezTo>
                  <a:cubicBezTo>
                    <a:pt x="13310" y="3786"/>
                    <a:pt x="13310" y="3786"/>
                    <a:pt x="13310" y="3786"/>
                  </a:cubicBezTo>
                  <a:cubicBezTo>
                    <a:pt x="9766" y="3786"/>
                    <a:pt x="9766" y="3786"/>
                    <a:pt x="9766" y="3786"/>
                  </a:cubicBezTo>
                  <a:cubicBezTo>
                    <a:pt x="9766" y="3786"/>
                    <a:pt x="9766" y="3786"/>
                    <a:pt x="9766" y="3786"/>
                  </a:cubicBezTo>
                  <a:cubicBezTo>
                    <a:pt x="8248" y="3786"/>
                    <a:pt x="8248" y="3786"/>
                    <a:pt x="8248" y="3786"/>
                  </a:cubicBezTo>
                  <a:cubicBezTo>
                    <a:pt x="8923" y="2939"/>
                    <a:pt x="8923" y="2939"/>
                    <a:pt x="8923" y="2939"/>
                  </a:cubicBezTo>
                  <a:cubicBezTo>
                    <a:pt x="6645" y="80"/>
                    <a:pt x="6645" y="80"/>
                    <a:pt x="6645" y="80"/>
                  </a:cubicBezTo>
                  <a:cubicBezTo>
                    <a:pt x="6476" y="-26"/>
                    <a:pt x="6307" y="-26"/>
                    <a:pt x="6138" y="80"/>
                  </a:cubicBezTo>
                  <a:cubicBezTo>
                    <a:pt x="6054" y="292"/>
                    <a:pt x="6054" y="503"/>
                    <a:pt x="6138" y="715"/>
                  </a:cubicBezTo>
                  <a:cubicBezTo>
                    <a:pt x="7910" y="2939"/>
                    <a:pt x="7910" y="2939"/>
                    <a:pt x="7910" y="2939"/>
                  </a:cubicBezTo>
                  <a:cubicBezTo>
                    <a:pt x="2341" y="9927"/>
                    <a:pt x="2341" y="9927"/>
                    <a:pt x="2341" y="9927"/>
                  </a:cubicBezTo>
                  <a:cubicBezTo>
                    <a:pt x="570" y="7703"/>
                    <a:pt x="570" y="7703"/>
                    <a:pt x="570" y="7703"/>
                  </a:cubicBezTo>
                  <a:cubicBezTo>
                    <a:pt x="401" y="7598"/>
                    <a:pt x="232" y="7598"/>
                    <a:pt x="63" y="7703"/>
                  </a:cubicBezTo>
                  <a:cubicBezTo>
                    <a:pt x="-21" y="7915"/>
                    <a:pt x="-21" y="8127"/>
                    <a:pt x="63" y="8339"/>
                  </a:cubicBezTo>
                  <a:cubicBezTo>
                    <a:pt x="2341" y="11198"/>
                    <a:pt x="2341" y="11198"/>
                    <a:pt x="2341" y="11198"/>
                  </a:cubicBezTo>
                  <a:cubicBezTo>
                    <a:pt x="2848" y="10562"/>
                    <a:pt x="2848" y="10562"/>
                    <a:pt x="2848" y="10562"/>
                  </a:cubicBezTo>
                  <a:cubicBezTo>
                    <a:pt x="4029" y="12045"/>
                    <a:pt x="4029" y="12045"/>
                    <a:pt x="4029" y="12045"/>
                  </a:cubicBezTo>
                  <a:cubicBezTo>
                    <a:pt x="4029" y="13315"/>
                    <a:pt x="4029" y="13315"/>
                    <a:pt x="4029" y="13315"/>
                  </a:cubicBezTo>
                  <a:cubicBezTo>
                    <a:pt x="4366" y="13739"/>
                    <a:pt x="4366" y="13739"/>
                    <a:pt x="4366" y="13739"/>
                  </a:cubicBezTo>
                  <a:cubicBezTo>
                    <a:pt x="4282" y="13950"/>
                    <a:pt x="4029" y="14374"/>
                    <a:pt x="4029" y="14798"/>
                  </a:cubicBezTo>
                  <a:cubicBezTo>
                    <a:pt x="4029" y="15750"/>
                    <a:pt x="4620" y="16492"/>
                    <a:pt x="5379" y="16492"/>
                  </a:cubicBezTo>
                  <a:cubicBezTo>
                    <a:pt x="5379" y="17445"/>
                    <a:pt x="5970" y="18186"/>
                    <a:pt x="6729" y="18186"/>
                  </a:cubicBezTo>
                  <a:cubicBezTo>
                    <a:pt x="6729" y="19139"/>
                    <a:pt x="7320" y="19880"/>
                    <a:pt x="8079" y="19880"/>
                  </a:cubicBezTo>
                  <a:cubicBezTo>
                    <a:pt x="8079" y="20833"/>
                    <a:pt x="8670" y="21574"/>
                    <a:pt x="9429" y="21574"/>
                  </a:cubicBezTo>
                  <a:cubicBezTo>
                    <a:pt x="9766" y="21574"/>
                    <a:pt x="10104" y="21256"/>
                    <a:pt x="10273" y="21150"/>
                  </a:cubicBezTo>
                  <a:cubicBezTo>
                    <a:pt x="10441" y="21256"/>
                    <a:pt x="10779" y="21574"/>
                    <a:pt x="11116" y="21574"/>
                  </a:cubicBezTo>
                  <a:cubicBezTo>
                    <a:pt x="11876" y="21574"/>
                    <a:pt x="12466" y="20833"/>
                    <a:pt x="12466" y="19880"/>
                  </a:cubicBezTo>
                  <a:cubicBezTo>
                    <a:pt x="12466" y="19350"/>
                    <a:pt x="12045" y="18821"/>
                    <a:pt x="12045" y="18715"/>
                  </a:cubicBezTo>
                  <a:cubicBezTo>
                    <a:pt x="11876" y="18609"/>
                    <a:pt x="11707" y="18609"/>
                    <a:pt x="11538" y="18715"/>
                  </a:cubicBezTo>
                  <a:cubicBezTo>
                    <a:pt x="11454" y="18927"/>
                    <a:pt x="11454" y="19139"/>
                    <a:pt x="11538" y="19350"/>
                  </a:cubicBezTo>
                  <a:cubicBezTo>
                    <a:pt x="11623" y="19456"/>
                    <a:pt x="11791" y="19668"/>
                    <a:pt x="11791" y="19880"/>
                  </a:cubicBezTo>
                  <a:cubicBezTo>
                    <a:pt x="11791" y="20303"/>
                    <a:pt x="11454" y="20727"/>
                    <a:pt x="11116" y="20727"/>
                  </a:cubicBezTo>
                  <a:cubicBezTo>
                    <a:pt x="10948" y="20727"/>
                    <a:pt x="10779" y="20515"/>
                    <a:pt x="10695" y="20409"/>
                  </a:cubicBezTo>
                  <a:cubicBezTo>
                    <a:pt x="4704" y="12892"/>
                    <a:pt x="4704" y="12892"/>
                    <a:pt x="4704" y="12892"/>
                  </a:cubicBezTo>
                  <a:cubicBezTo>
                    <a:pt x="4704" y="11621"/>
                    <a:pt x="4704" y="11621"/>
                    <a:pt x="4704" y="11621"/>
                  </a:cubicBezTo>
                  <a:cubicBezTo>
                    <a:pt x="3354" y="9927"/>
                    <a:pt x="3354" y="9927"/>
                    <a:pt x="3354" y="9927"/>
                  </a:cubicBezTo>
                  <a:cubicBezTo>
                    <a:pt x="7573" y="4633"/>
                    <a:pt x="7573" y="4633"/>
                    <a:pt x="7573" y="4633"/>
                  </a:cubicBezTo>
                  <a:cubicBezTo>
                    <a:pt x="8923" y="4633"/>
                    <a:pt x="8923" y="4633"/>
                    <a:pt x="8923" y="4633"/>
                  </a:cubicBezTo>
                  <a:cubicBezTo>
                    <a:pt x="7488" y="6433"/>
                    <a:pt x="7488" y="6433"/>
                    <a:pt x="7488" y="6433"/>
                  </a:cubicBezTo>
                  <a:cubicBezTo>
                    <a:pt x="7488" y="6539"/>
                    <a:pt x="7066" y="7068"/>
                    <a:pt x="7066" y="7598"/>
                  </a:cubicBezTo>
                  <a:cubicBezTo>
                    <a:pt x="7066" y="8550"/>
                    <a:pt x="7657" y="9292"/>
                    <a:pt x="8416" y="9292"/>
                  </a:cubicBezTo>
                  <a:cubicBezTo>
                    <a:pt x="8838" y="9292"/>
                    <a:pt x="9260" y="8762"/>
                    <a:pt x="9345" y="8762"/>
                  </a:cubicBezTo>
                  <a:cubicBezTo>
                    <a:pt x="10948" y="6750"/>
                    <a:pt x="10948" y="6750"/>
                    <a:pt x="10948" y="6750"/>
                  </a:cubicBezTo>
                  <a:cubicBezTo>
                    <a:pt x="11454" y="6750"/>
                    <a:pt x="11454" y="6750"/>
                    <a:pt x="11454" y="6750"/>
                  </a:cubicBezTo>
                  <a:cubicBezTo>
                    <a:pt x="11454" y="9080"/>
                    <a:pt x="11454" y="9080"/>
                    <a:pt x="11454" y="9080"/>
                  </a:cubicBezTo>
                  <a:cubicBezTo>
                    <a:pt x="15926" y="14692"/>
                    <a:pt x="15926" y="14692"/>
                    <a:pt x="15926" y="14692"/>
                  </a:cubicBezTo>
                  <a:cubicBezTo>
                    <a:pt x="15926" y="14692"/>
                    <a:pt x="15926" y="14692"/>
                    <a:pt x="15926" y="14692"/>
                  </a:cubicBezTo>
                  <a:cubicBezTo>
                    <a:pt x="16010" y="14798"/>
                    <a:pt x="16179" y="15009"/>
                    <a:pt x="16179" y="15221"/>
                  </a:cubicBezTo>
                  <a:cubicBezTo>
                    <a:pt x="16179" y="15645"/>
                    <a:pt x="15841" y="16068"/>
                    <a:pt x="15504" y="16068"/>
                  </a:cubicBezTo>
                  <a:cubicBezTo>
                    <a:pt x="15335" y="16068"/>
                    <a:pt x="15167" y="15856"/>
                    <a:pt x="15082" y="15750"/>
                  </a:cubicBezTo>
                  <a:cubicBezTo>
                    <a:pt x="12045" y="11939"/>
                    <a:pt x="12045" y="11939"/>
                    <a:pt x="12045" y="11939"/>
                  </a:cubicBezTo>
                  <a:cubicBezTo>
                    <a:pt x="11876" y="11833"/>
                    <a:pt x="11707" y="11833"/>
                    <a:pt x="11538" y="11939"/>
                  </a:cubicBezTo>
                  <a:cubicBezTo>
                    <a:pt x="11454" y="12150"/>
                    <a:pt x="11454" y="12362"/>
                    <a:pt x="11538" y="12574"/>
                  </a:cubicBezTo>
                  <a:cubicBezTo>
                    <a:pt x="15251" y="17233"/>
                    <a:pt x="15251" y="17233"/>
                    <a:pt x="15251" y="17233"/>
                  </a:cubicBezTo>
                  <a:cubicBezTo>
                    <a:pt x="15335" y="17339"/>
                    <a:pt x="15420" y="17339"/>
                    <a:pt x="15504" y="17339"/>
                  </a:cubicBezTo>
                  <a:cubicBezTo>
                    <a:pt x="15588" y="17339"/>
                    <a:pt x="15673" y="17339"/>
                    <a:pt x="15757" y="17233"/>
                  </a:cubicBezTo>
                  <a:cubicBezTo>
                    <a:pt x="15841" y="17127"/>
                    <a:pt x="15841" y="17021"/>
                    <a:pt x="15841" y="16809"/>
                  </a:cubicBezTo>
                  <a:cubicBezTo>
                    <a:pt x="16432" y="16703"/>
                    <a:pt x="16854" y="15962"/>
                    <a:pt x="16854" y="15221"/>
                  </a:cubicBezTo>
                  <a:cubicBezTo>
                    <a:pt x="16854" y="14798"/>
                    <a:pt x="16601" y="14374"/>
                    <a:pt x="16516" y="14162"/>
                  </a:cubicBezTo>
                  <a:cubicBezTo>
                    <a:pt x="17866" y="12468"/>
                    <a:pt x="17866" y="12468"/>
                    <a:pt x="17866" y="12468"/>
                  </a:cubicBezTo>
                  <a:cubicBezTo>
                    <a:pt x="17866" y="11621"/>
                    <a:pt x="17866" y="11621"/>
                    <a:pt x="17866" y="11621"/>
                  </a:cubicBezTo>
                  <a:cubicBezTo>
                    <a:pt x="18710" y="10562"/>
                    <a:pt x="18710" y="10562"/>
                    <a:pt x="18710" y="10562"/>
                  </a:cubicBezTo>
                  <a:cubicBezTo>
                    <a:pt x="19216" y="11198"/>
                    <a:pt x="19216" y="11198"/>
                    <a:pt x="19216" y="11198"/>
                  </a:cubicBezTo>
                  <a:cubicBezTo>
                    <a:pt x="21495" y="8339"/>
                    <a:pt x="21495" y="8339"/>
                    <a:pt x="21495" y="8339"/>
                  </a:cubicBezTo>
                  <a:cubicBezTo>
                    <a:pt x="21579" y="8127"/>
                    <a:pt x="21579" y="7915"/>
                    <a:pt x="21495" y="7703"/>
                  </a:cubicBezTo>
                  <a:close/>
                  <a:moveTo>
                    <a:pt x="8923" y="19456"/>
                  </a:moveTo>
                  <a:cubicBezTo>
                    <a:pt x="9766" y="20515"/>
                    <a:pt x="9766" y="20515"/>
                    <a:pt x="9766" y="20515"/>
                  </a:cubicBezTo>
                  <a:cubicBezTo>
                    <a:pt x="9682" y="20621"/>
                    <a:pt x="9513" y="20727"/>
                    <a:pt x="9429" y="20727"/>
                  </a:cubicBezTo>
                  <a:cubicBezTo>
                    <a:pt x="9091" y="20727"/>
                    <a:pt x="8754" y="20303"/>
                    <a:pt x="8754" y="19880"/>
                  </a:cubicBezTo>
                  <a:cubicBezTo>
                    <a:pt x="8754" y="19774"/>
                    <a:pt x="8838" y="19562"/>
                    <a:pt x="8923" y="19456"/>
                  </a:cubicBezTo>
                  <a:close/>
                  <a:moveTo>
                    <a:pt x="7573" y="17762"/>
                  </a:moveTo>
                  <a:cubicBezTo>
                    <a:pt x="8416" y="18821"/>
                    <a:pt x="8416" y="18821"/>
                    <a:pt x="8416" y="18821"/>
                  </a:cubicBezTo>
                  <a:cubicBezTo>
                    <a:pt x="8332" y="18927"/>
                    <a:pt x="8163" y="19033"/>
                    <a:pt x="8079" y="19033"/>
                  </a:cubicBezTo>
                  <a:cubicBezTo>
                    <a:pt x="7741" y="19033"/>
                    <a:pt x="7404" y="18609"/>
                    <a:pt x="7404" y="18186"/>
                  </a:cubicBezTo>
                  <a:cubicBezTo>
                    <a:pt x="7404" y="18080"/>
                    <a:pt x="7488" y="17868"/>
                    <a:pt x="7573" y="17762"/>
                  </a:cubicBezTo>
                  <a:close/>
                  <a:moveTo>
                    <a:pt x="6223" y="16068"/>
                  </a:moveTo>
                  <a:cubicBezTo>
                    <a:pt x="7066" y="17127"/>
                    <a:pt x="7066" y="17127"/>
                    <a:pt x="7066" y="17127"/>
                  </a:cubicBezTo>
                  <a:cubicBezTo>
                    <a:pt x="6982" y="17233"/>
                    <a:pt x="6813" y="17339"/>
                    <a:pt x="6729" y="17339"/>
                  </a:cubicBezTo>
                  <a:cubicBezTo>
                    <a:pt x="6391" y="17339"/>
                    <a:pt x="6054" y="16915"/>
                    <a:pt x="6054" y="16492"/>
                  </a:cubicBezTo>
                  <a:cubicBezTo>
                    <a:pt x="6054" y="16386"/>
                    <a:pt x="6138" y="16174"/>
                    <a:pt x="6223" y="16068"/>
                  </a:cubicBezTo>
                  <a:close/>
                  <a:moveTo>
                    <a:pt x="4873" y="14374"/>
                  </a:moveTo>
                  <a:cubicBezTo>
                    <a:pt x="5716" y="15433"/>
                    <a:pt x="5716" y="15433"/>
                    <a:pt x="5716" y="15433"/>
                  </a:cubicBezTo>
                  <a:cubicBezTo>
                    <a:pt x="5632" y="15539"/>
                    <a:pt x="5463" y="15645"/>
                    <a:pt x="5379" y="15645"/>
                  </a:cubicBezTo>
                  <a:cubicBezTo>
                    <a:pt x="5041" y="15645"/>
                    <a:pt x="4704" y="15221"/>
                    <a:pt x="4704" y="14798"/>
                  </a:cubicBezTo>
                  <a:cubicBezTo>
                    <a:pt x="4704" y="14692"/>
                    <a:pt x="4788" y="14480"/>
                    <a:pt x="4873" y="14374"/>
                  </a:cubicBezTo>
                  <a:close/>
                  <a:moveTo>
                    <a:pt x="17192" y="11198"/>
                  </a:moveTo>
                  <a:cubicBezTo>
                    <a:pt x="17192" y="12045"/>
                    <a:pt x="17192" y="12045"/>
                    <a:pt x="17192" y="12045"/>
                  </a:cubicBezTo>
                  <a:cubicBezTo>
                    <a:pt x="16010" y="13527"/>
                    <a:pt x="16010" y="13527"/>
                    <a:pt x="16010" y="13527"/>
                  </a:cubicBezTo>
                  <a:cubicBezTo>
                    <a:pt x="13310" y="10139"/>
                    <a:pt x="13310" y="10139"/>
                    <a:pt x="13310" y="10139"/>
                  </a:cubicBezTo>
                  <a:cubicBezTo>
                    <a:pt x="13479" y="10139"/>
                    <a:pt x="13479" y="10139"/>
                    <a:pt x="13479" y="10139"/>
                  </a:cubicBezTo>
                  <a:cubicBezTo>
                    <a:pt x="14238" y="10139"/>
                    <a:pt x="14829" y="9398"/>
                    <a:pt x="14829" y="8445"/>
                  </a:cubicBezTo>
                  <a:cubicBezTo>
                    <a:pt x="14154" y="8445"/>
                    <a:pt x="14154" y="8445"/>
                    <a:pt x="14154" y="8445"/>
                  </a:cubicBezTo>
                  <a:cubicBezTo>
                    <a:pt x="14154" y="8868"/>
                    <a:pt x="13816" y="9292"/>
                    <a:pt x="13479" y="9292"/>
                  </a:cubicBezTo>
                  <a:cubicBezTo>
                    <a:pt x="12635" y="9292"/>
                    <a:pt x="12635" y="9292"/>
                    <a:pt x="12635" y="9292"/>
                  </a:cubicBezTo>
                  <a:cubicBezTo>
                    <a:pt x="12129" y="8656"/>
                    <a:pt x="12129" y="8656"/>
                    <a:pt x="12129" y="8656"/>
                  </a:cubicBezTo>
                  <a:cubicBezTo>
                    <a:pt x="12129" y="5903"/>
                    <a:pt x="12129" y="5903"/>
                    <a:pt x="12129" y="5903"/>
                  </a:cubicBezTo>
                  <a:cubicBezTo>
                    <a:pt x="10610" y="5903"/>
                    <a:pt x="10610" y="5903"/>
                    <a:pt x="10610" y="5903"/>
                  </a:cubicBezTo>
                  <a:cubicBezTo>
                    <a:pt x="8838" y="8127"/>
                    <a:pt x="8838" y="8127"/>
                    <a:pt x="8838" y="8127"/>
                  </a:cubicBezTo>
                  <a:cubicBezTo>
                    <a:pt x="8754" y="8233"/>
                    <a:pt x="8585" y="8445"/>
                    <a:pt x="8416" y="8445"/>
                  </a:cubicBezTo>
                  <a:cubicBezTo>
                    <a:pt x="8079" y="8445"/>
                    <a:pt x="7741" y="8021"/>
                    <a:pt x="7741" y="7598"/>
                  </a:cubicBezTo>
                  <a:cubicBezTo>
                    <a:pt x="7741" y="7386"/>
                    <a:pt x="7910" y="7174"/>
                    <a:pt x="7995" y="7068"/>
                  </a:cubicBezTo>
                  <a:cubicBezTo>
                    <a:pt x="9935" y="4633"/>
                    <a:pt x="9935" y="4633"/>
                    <a:pt x="9935" y="4633"/>
                  </a:cubicBezTo>
                  <a:cubicBezTo>
                    <a:pt x="13985" y="4633"/>
                    <a:pt x="13985" y="4633"/>
                    <a:pt x="13985" y="4633"/>
                  </a:cubicBezTo>
                  <a:cubicBezTo>
                    <a:pt x="18204" y="9927"/>
                    <a:pt x="18204" y="9927"/>
                    <a:pt x="18204" y="9927"/>
                  </a:cubicBezTo>
                  <a:lnTo>
                    <a:pt x="17192" y="11198"/>
                  </a:lnTo>
                  <a:close/>
                  <a:moveTo>
                    <a:pt x="18963" y="8339"/>
                  </a:moveTo>
                  <a:cubicBezTo>
                    <a:pt x="19048" y="8445"/>
                    <a:pt x="19132" y="8445"/>
                    <a:pt x="19216" y="8445"/>
                  </a:cubicBezTo>
                  <a:cubicBezTo>
                    <a:pt x="19301" y="8445"/>
                    <a:pt x="19385" y="8445"/>
                    <a:pt x="19470" y="8339"/>
                  </a:cubicBezTo>
                  <a:cubicBezTo>
                    <a:pt x="19554" y="8127"/>
                    <a:pt x="19554" y="7915"/>
                    <a:pt x="19470" y="7703"/>
                  </a:cubicBezTo>
                  <a:cubicBezTo>
                    <a:pt x="18795" y="6856"/>
                    <a:pt x="18795" y="6856"/>
                    <a:pt x="18795" y="6856"/>
                  </a:cubicBezTo>
                  <a:cubicBezTo>
                    <a:pt x="18626" y="6750"/>
                    <a:pt x="18457" y="6750"/>
                    <a:pt x="18288" y="6856"/>
                  </a:cubicBezTo>
                  <a:cubicBezTo>
                    <a:pt x="18204" y="7068"/>
                    <a:pt x="18204" y="7280"/>
                    <a:pt x="18288" y="7492"/>
                  </a:cubicBezTo>
                  <a:lnTo>
                    <a:pt x="18963" y="8339"/>
                  </a:lnTo>
                  <a:close/>
                  <a:moveTo>
                    <a:pt x="2341" y="8445"/>
                  </a:moveTo>
                  <a:cubicBezTo>
                    <a:pt x="2426" y="8445"/>
                    <a:pt x="2510" y="8445"/>
                    <a:pt x="2595" y="8339"/>
                  </a:cubicBezTo>
                  <a:cubicBezTo>
                    <a:pt x="3270" y="7492"/>
                    <a:pt x="3270" y="7492"/>
                    <a:pt x="3270" y="7492"/>
                  </a:cubicBezTo>
                  <a:cubicBezTo>
                    <a:pt x="3354" y="7280"/>
                    <a:pt x="3354" y="7068"/>
                    <a:pt x="3270" y="6856"/>
                  </a:cubicBezTo>
                  <a:cubicBezTo>
                    <a:pt x="3101" y="6750"/>
                    <a:pt x="2932" y="6750"/>
                    <a:pt x="2763" y="6856"/>
                  </a:cubicBezTo>
                  <a:cubicBezTo>
                    <a:pt x="2088" y="7703"/>
                    <a:pt x="2088" y="7703"/>
                    <a:pt x="2088" y="7703"/>
                  </a:cubicBezTo>
                  <a:cubicBezTo>
                    <a:pt x="2004" y="7915"/>
                    <a:pt x="2004" y="8127"/>
                    <a:pt x="2088" y="8339"/>
                  </a:cubicBezTo>
                  <a:cubicBezTo>
                    <a:pt x="2173" y="8445"/>
                    <a:pt x="2257" y="8445"/>
                    <a:pt x="2341" y="8445"/>
                  </a:cubicBezTo>
                  <a:close/>
                </a:path>
              </a:pathLst>
            </a:custGeom>
            <a:solidFill>
              <a:srgbClr val="5C315E"/>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grpSp>
      <p:grpSp>
        <p:nvGrpSpPr>
          <p:cNvPr id="632" name="Group 236"/>
          <p:cNvGrpSpPr/>
          <p:nvPr/>
        </p:nvGrpSpPr>
        <p:grpSpPr>
          <a:xfrm>
            <a:off x="3092313" y="3600050"/>
            <a:ext cx="538958" cy="386716"/>
            <a:chOff x="0" y="0"/>
            <a:chExt cx="538956" cy="386715"/>
          </a:xfrm>
        </p:grpSpPr>
        <p:sp>
          <p:nvSpPr>
            <p:cNvPr id="625" name="Freeform 5"/>
            <p:cNvSpPr/>
            <p:nvPr/>
          </p:nvSpPr>
          <p:spPr>
            <a:xfrm>
              <a:off x="58896" y="8890"/>
              <a:ext cx="421165" cy="217806"/>
            </a:xfrm>
            <a:custGeom>
              <a:avLst/>
              <a:gdLst/>
              <a:ahLst/>
              <a:cxnLst>
                <a:cxn ang="0">
                  <a:pos x="wd2" y="hd2"/>
                </a:cxn>
                <a:cxn ang="5400000">
                  <a:pos x="wd2" y="hd2"/>
                </a:cxn>
                <a:cxn ang="10800000">
                  <a:pos x="wd2" y="hd2"/>
                </a:cxn>
                <a:cxn ang="16200000">
                  <a:pos x="wd2" y="hd2"/>
                </a:cxn>
              </a:cxnLst>
              <a:rect l="0" t="0" r="r" b="b"/>
              <a:pathLst>
                <a:path w="21600" h="21600" extrusionOk="0">
                  <a:moveTo>
                    <a:pt x="19440" y="11631"/>
                  </a:moveTo>
                  <a:cubicBezTo>
                    <a:pt x="17712" y="11631"/>
                    <a:pt x="17280" y="13292"/>
                    <a:pt x="17280" y="16200"/>
                  </a:cubicBezTo>
                  <a:cubicBezTo>
                    <a:pt x="17280" y="19108"/>
                    <a:pt x="18144" y="21600"/>
                    <a:pt x="19440" y="21600"/>
                  </a:cubicBezTo>
                  <a:cubicBezTo>
                    <a:pt x="20736" y="21600"/>
                    <a:pt x="21600" y="19108"/>
                    <a:pt x="21600" y="16200"/>
                  </a:cubicBezTo>
                  <a:cubicBezTo>
                    <a:pt x="21600" y="13292"/>
                    <a:pt x="21168" y="11631"/>
                    <a:pt x="19440" y="11631"/>
                  </a:cubicBezTo>
                  <a:close/>
                  <a:moveTo>
                    <a:pt x="2160" y="11631"/>
                  </a:moveTo>
                  <a:cubicBezTo>
                    <a:pt x="432" y="11631"/>
                    <a:pt x="0" y="13292"/>
                    <a:pt x="0" y="16200"/>
                  </a:cubicBezTo>
                  <a:cubicBezTo>
                    <a:pt x="0" y="19108"/>
                    <a:pt x="864" y="21600"/>
                    <a:pt x="2160" y="21600"/>
                  </a:cubicBezTo>
                  <a:cubicBezTo>
                    <a:pt x="3456" y="21600"/>
                    <a:pt x="4320" y="19108"/>
                    <a:pt x="4320" y="16200"/>
                  </a:cubicBezTo>
                  <a:cubicBezTo>
                    <a:pt x="4320" y="13292"/>
                    <a:pt x="3888" y="11631"/>
                    <a:pt x="2160" y="11631"/>
                  </a:cubicBezTo>
                  <a:close/>
                  <a:moveTo>
                    <a:pt x="10800" y="0"/>
                  </a:moveTo>
                  <a:cubicBezTo>
                    <a:pt x="8208" y="0"/>
                    <a:pt x="6912" y="2492"/>
                    <a:pt x="6912" y="7477"/>
                  </a:cubicBezTo>
                  <a:cubicBezTo>
                    <a:pt x="8640" y="5815"/>
                    <a:pt x="8640" y="5815"/>
                    <a:pt x="8640" y="5815"/>
                  </a:cubicBezTo>
                  <a:cubicBezTo>
                    <a:pt x="12960" y="9138"/>
                    <a:pt x="12960" y="9138"/>
                    <a:pt x="12960" y="9138"/>
                  </a:cubicBezTo>
                  <a:cubicBezTo>
                    <a:pt x="14688" y="7477"/>
                    <a:pt x="14688" y="7477"/>
                    <a:pt x="14688" y="7477"/>
                  </a:cubicBezTo>
                  <a:cubicBezTo>
                    <a:pt x="14688" y="2492"/>
                    <a:pt x="13392" y="0"/>
                    <a:pt x="10800" y="0"/>
                  </a:cubicBezTo>
                  <a:close/>
                </a:path>
              </a:pathLst>
            </a:custGeom>
            <a:solidFill>
              <a:srgbClr val="41E1E3"/>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26" name="Freeform 78"/>
            <p:cNvSpPr/>
            <p:nvPr/>
          </p:nvSpPr>
          <p:spPr>
            <a:xfrm>
              <a:off x="8890" y="226695"/>
              <a:ext cx="521177" cy="84456"/>
            </a:xfrm>
            <a:custGeom>
              <a:avLst/>
              <a:gdLst/>
              <a:ahLst/>
              <a:cxnLst>
                <a:cxn ang="0">
                  <a:pos x="wd2" y="hd2"/>
                </a:cxn>
                <a:cxn ang="5400000">
                  <a:pos x="wd2" y="hd2"/>
                </a:cxn>
                <a:cxn ang="10800000">
                  <a:pos x="wd2" y="hd2"/>
                </a:cxn>
                <a:cxn ang="16200000">
                  <a:pos x="wd2" y="hd2"/>
                </a:cxn>
              </a:cxnLst>
              <a:rect l="0" t="0" r="r" b="b"/>
              <a:pathLst>
                <a:path w="21600" h="21600" extrusionOk="0">
                  <a:moveTo>
                    <a:pt x="20555" y="6480"/>
                  </a:moveTo>
                  <a:cubicBezTo>
                    <a:pt x="19858" y="4860"/>
                    <a:pt x="18813" y="0"/>
                    <a:pt x="18813" y="0"/>
                  </a:cubicBezTo>
                  <a:cubicBezTo>
                    <a:pt x="16723" y="0"/>
                    <a:pt x="16723" y="0"/>
                    <a:pt x="16723" y="0"/>
                  </a:cubicBezTo>
                  <a:cubicBezTo>
                    <a:pt x="16723" y="0"/>
                    <a:pt x="15677" y="4860"/>
                    <a:pt x="14981" y="6480"/>
                  </a:cubicBezTo>
                  <a:cubicBezTo>
                    <a:pt x="13935" y="8640"/>
                    <a:pt x="13935" y="17280"/>
                    <a:pt x="13935" y="17280"/>
                  </a:cubicBezTo>
                  <a:cubicBezTo>
                    <a:pt x="13935" y="21600"/>
                    <a:pt x="13935" y="21600"/>
                    <a:pt x="13935" y="21600"/>
                  </a:cubicBezTo>
                  <a:cubicBezTo>
                    <a:pt x="21600" y="21600"/>
                    <a:pt x="21600" y="21600"/>
                    <a:pt x="21600" y="21600"/>
                  </a:cubicBezTo>
                  <a:cubicBezTo>
                    <a:pt x="21600" y="17280"/>
                    <a:pt x="21600" y="17280"/>
                    <a:pt x="21600" y="17280"/>
                  </a:cubicBezTo>
                  <a:cubicBezTo>
                    <a:pt x="21600" y="17280"/>
                    <a:pt x="21600" y="8640"/>
                    <a:pt x="20555" y="6480"/>
                  </a:cubicBezTo>
                  <a:close/>
                  <a:moveTo>
                    <a:pt x="6619" y="6480"/>
                  </a:moveTo>
                  <a:cubicBezTo>
                    <a:pt x="5923" y="4860"/>
                    <a:pt x="4877" y="0"/>
                    <a:pt x="4877" y="0"/>
                  </a:cubicBezTo>
                  <a:cubicBezTo>
                    <a:pt x="2787" y="0"/>
                    <a:pt x="2787" y="0"/>
                    <a:pt x="2787" y="0"/>
                  </a:cubicBezTo>
                  <a:cubicBezTo>
                    <a:pt x="2787" y="0"/>
                    <a:pt x="1742" y="4860"/>
                    <a:pt x="1045" y="6480"/>
                  </a:cubicBezTo>
                  <a:cubicBezTo>
                    <a:pt x="0" y="8640"/>
                    <a:pt x="0" y="17280"/>
                    <a:pt x="0" y="17280"/>
                  </a:cubicBezTo>
                  <a:cubicBezTo>
                    <a:pt x="0" y="21600"/>
                    <a:pt x="0" y="21600"/>
                    <a:pt x="0" y="21600"/>
                  </a:cubicBezTo>
                  <a:cubicBezTo>
                    <a:pt x="7665" y="21600"/>
                    <a:pt x="7665" y="21600"/>
                    <a:pt x="7665" y="21600"/>
                  </a:cubicBezTo>
                  <a:cubicBezTo>
                    <a:pt x="7665" y="17280"/>
                    <a:pt x="7665" y="17280"/>
                    <a:pt x="7665" y="17280"/>
                  </a:cubicBezTo>
                  <a:cubicBezTo>
                    <a:pt x="7665" y="17280"/>
                    <a:pt x="7665" y="8640"/>
                    <a:pt x="6619" y="6480"/>
                  </a:cubicBezTo>
                  <a:close/>
                </a:path>
              </a:pathLst>
            </a:custGeom>
            <a:solidFill>
              <a:srgbClr val="FEE1E6"/>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27" name="Freeform 79"/>
            <p:cNvSpPr/>
            <p:nvPr/>
          </p:nvSpPr>
          <p:spPr>
            <a:xfrm>
              <a:off x="0" y="117792"/>
              <a:ext cx="538957" cy="202249"/>
            </a:xfrm>
            <a:custGeom>
              <a:avLst/>
              <a:gdLst/>
              <a:ahLst/>
              <a:cxnLst>
                <a:cxn ang="0">
                  <a:pos x="wd2" y="hd2"/>
                </a:cxn>
                <a:cxn ang="5400000">
                  <a:pos x="wd2" y="hd2"/>
                </a:cxn>
                <a:cxn ang="10800000">
                  <a:pos x="wd2" y="hd2"/>
                </a:cxn>
                <a:cxn ang="16200000">
                  <a:pos x="wd2" y="hd2"/>
                </a:cxn>
              </a:cxnLst>
              <a:rect l="0" t="0" r="r" b="b"/>
              <a:pathLst>
                <a:path w="21600" h="21600" extrusionOk="0">
                  <a:moveTo>
                    <a:pt x="20334" y="13500"/>
                  </a:moveTo>
                  <a:cubicBezTo>
                    <a:pt x="19828" y="13050"/>
                    <a:pt x="19069" y="11475"/>
                    <a:pt x="18816" y="11025"/>
                  </a:cubicBezTo>
                  <a:cubicBezTo>
                    <a:pt x="19322" y="9900"/>
                    <a:pt x="19575" y="8100"/>
                    <a:pt x="19575" y="5850"/>
                  </a:cubicBezTo>
                  <a:cubicBezTo>
                    <a:pt x="19575" y="3150"/>
                    <a:pt x="19322" y="0"/>
                    <a:pt x="17550" y="0"/>
                  </a:cubicBezTo>
                  <a:cubicBezTo>
                    <a:pt x="15778" y="0"/>
                    <a:pt x="15525" y="3150"/>
                    <a:pt x="15525" y="5850"/>
                  </a:cubicBezTo>
                  <a:cubicBezTo>
                    <a:pt x="15525" y="8100"/>
                    <a:pt x="15778" y="9900"/>
                    <a:pt x="16284" y="11025"/>
                  </a:cubicBezTo>
                  <a:cubicBezTo>
                    <a:pt x="16031" y="11475"/>
                    <a:pt x="15272" y="13050"/>
                    <a:pt x="14766" y="13500"/>
                  </a:cubicBezTo>
                  <a:cubicBezTo>
                    <a:pt x="13500" y="14625"/>
                    <a:pt x="13500" y="18675"/>
                    <a:pt x="13500" y="18900"/>
                  </a:cubicBezTo>
                  <a:cubicBezTo>
                    <a:pt x="13500" y="21600"/>
                    <a:pt x="13500" y="21600"/>
                    <a:pt x="13500" y="21600"/>
                  </a:cubicBezTo>
                  <a:cubicBezTo>
                    <a:pt x="21600" y="21600"/>
                    <a:pt x="21600" y="21600"/>
                    <a:pt x="21600" y="21600"/>
                  </a:cubicBezTo>
                  <a:cubicBezTo>
                    <a:pt x="21600" y="18900"/>
                    <a:pt x="21600" y="18900"/>
                    <a:pt x="21600" y="18900"/>
                  </a:cubicBezTo>
                  <a:cubicBezTo>
                    <a:pt x="21600" y="18675"/>
                    <a:pt x="21600" y="14625"/>
                    <a:pt x="20334" y="13500"/>
                  </a:cubicBezTo>
                  <a:close/>
                  <a:moveTo>
                    <a:pt x="16200" y="5850"/>
                  </a:moveTo>
                  <a:cubicBezTo>
                    <a:pt x="16200" y="2700"/>
                    <a:pt x="16537" y="1800"/>
                    <a:pt x="17550" y="1800"/>
                  </a:cubicBezTo>
                  <a:cubicBezTo>
                    <a:pt x="18563" y="1800"/>
                    <a:pt x="18900" y="2700"/>
                    <a:pt x="18900" y="5850"/>
                  </a:cubicBezTo>
                  <a:cubicBezTo>
                    <a:pt x="18900" y="8325"/>
                    <a:pt x="18394" y="10800"/>
                    <a:pt x="17550" y="10800"/>
                  </a:cubicBezTo>
                  <a:cubicBezTo>
                    <a:pt x="16706" y="10800"/>
                    <a:pt x="16200" y="8325"/>
                    <a:pt x="16200" y="5850"/>
                  </a:cubicBezTo>
                  <a:close/>
                  <a:moveTo>
                    <a:pt x="20925" y="19800"/>
                  </a:moveTo>
                  <a:cubicBezTo>
                    <a:pt x="14175" y="19800"/>
                    <a:pt x="14175" y="19800"/>
                    <a:pt x="14175" y="19800"/>
                  </a:cubicBezTo>
                  <a:cubicBezTo>
                    <a:pt x="14175" y="18900"/>
                    <a:pt x="14175" y="18900"/>
                    <a:pt x="14175" y="18900"/>
                  </a:cubicBezTo>
                  <a:cubicBezTo>
                    <a:pt x="14175" y="18900"/>
                    <a:pt x="14175" y="15975"/>
                    <a:pt x="14934" y="15300"/>
                  </a:cubicBezTo>
                  <a:cubicBezTo>
                    <a:pt x="15694" y="14625"/>
                    <a:pt x="16706" y="12600"/>
                    <a:pt x="16875" y="12150"/>
                  </a:cubicBezTo>
                  <a:cubicBezTo>
                    <a:pt x="17044" y="12375"/>
                    <a:pt x="17297" y="12600"/>
                    <a:pt x="17550" y="12600"/>
                  </a:cubicBezTo>
                  <a:cubicBezTo>
                    <a:pt x="17803" y="12600"/>
                    <a:pt x="18056" y="12375"/>
                    <a:pt x="18225" y="12150"/>
                  </a:cubicBezTo>
                  <a:cubicBezTo>
                    <a:pt x="18394" y="12600"/>
                    <a:pt x="19406" y="14625"/>
                    <a:pt x="20166" y="15300"/>
                  </a:cubicBezTo>
                  <a:cubicBezTo>
                    <a:pt x="20925" y="15975"/>
                    <a:pt x="20925" y="18900"/>
                    <a:pt x="20925" y="18900"/>
                  </a:cubicBezTo>
                  <a:lnTo>
                    <a:pt x="20925" y="19800"/>
                  </a:lnTo>
                  <a:close/>
                  <a:moveTo>
                    <a:pt x="6834" y="13500"/>
                  </a:moveTo>
                  <a:cubicBezTo>
                    <a:pt x="6328" y="13050"/>
                    <a:pt x="5569" y="11475"/>
                    <a:pt x="5316" y="11025"/>
                  </a:cubicBezTo>
                  <a:cubicBezTo>
                    <a:pt x="5822" y="9900"/>
                    <a:pt x="6075" y="8100"/>
                    <a:pt x="6075" y="5850"/>
                  </a:cubicBezTo>
                  <a:cubicBezTo>
                    <a:pt x="6075" y="3150"/>
                    <a:pt x="5822" y="0"/>
                    <a:pt x="4050" y="0"/>
                  </a:cubicBezTo>
                  <a:cubicBezTo>
                    <a:pt x="2278" y="0"/>
                    <a:pt x="2025" y="3150"/>
                    <a:pt x="2025" y="5850"/>
                  </a:cubicBezTo>
                  <a:cubicBezTo>
                    <a:pt x="2025" y="8100"/>
                    <a:pt x="2278" y="9900"/>
                    <a:pt x="2784" y="11025"/>
                  </a:cubicBezTo>
                  <a:cubicBezTo>
                    <a:pt x="2531" y="11475"/>
                    <a:pt x="1772" y="13050"/>
                    <a:pt x="1266" y="13500"/>
                  </a:cubicBezTo>
                  <a:cubicBezTo>
                    <a:pt x="0" y="14625"/>
                    <a:pt x="0" y="18675"/>
                    <a:pt x="0" y="18900"/>
                  </a:cubicBezTo>
                  <a:cubicBezTo>
                    <a:pt x="0" y="21600"/>
                    <a:pt x="0" y="21600"/>
                    <a:pt x="0" y="21600"/>
                  </a:cubicBezTo>
                  <a:cubicBezTo>
                    <a:pt x="8100" y="21600"/>
                    <a:pt x="8100" y="21600"/>
                    <a:pt x="8100" y="21600"/>
                  </a:cubicBezTo>
                  <a:cubicBezTo>
                    <a:pt x="8100" y="18900"/>
                    <a:pt x="8100" y="18900"/>
                    <a:pt x="8100" y="18900"/>
                  </a:cubicBezTo>
                  <a:cubicBezTo>
                    <a:pt x="8100" y="18675"/>
                    <a:pt x="8100" y="14625"/>
                    <a:pt x="6834" y="13500"/>
                  </a:cubicBezTo>
                  <a:close/>
                  <a:moveTo>
                    <a:pt x="2700" y="5850"/>
                  </a:moveTo>
                  <a:cubicBezTo>
                    <a:pt x="2700" y="2700"/>
                    <a:pt x="3037" y="1800"/>
                    <a:pt x="4050" y="1800"/>
                  </a:cubicBezTo>
                  <a:cubicBezTo>
                    <a:pt x="5062" y="1800"/>
                    <a:pt x="5400" y="2700"/>
                    <a:pt x="5400" y="5850"/>
                  </a:cubicBezTo>
                  <a:cubicBezTo>
                    <a:pt x="5400" y="8325"/>
                    <a:pt x="4894" y="10800"/>
                    <a:pt x="4050" y="10800"/>
                  </a:cubicBezTo>
                  <a:cubicBezTo>
                    <a:pt x="3206" y="10800"/>
                    <a:pt x="2700" y="8325"/>
                    <a:pt x="2700" y="5850"/>
                  </a:cubicBezTo>
                  <a:close/>
                  <a:moveTo>
                    <a:pt x="7425" y="19800"/>
                  </a:moveTo>
                  <a:cubicBezTo>
                    <a:pt x="675" y="19800"/>
                    <a:pt x="675" y="19800"/>
                    <a:pt x="675" y="19800"/>
                  </a:cubicBezTo>
                  <a:cubicBezTo>
                    <a:pt x="675" y="18900"/>
                    <a:pt x="675" y="18900"/>
                    <a:pt x="675" y="18900"/>
                  </a:cubicBezTo>
                  <a:cubicBezTo>
                    <a:pt x="675" y="18900"/>
                    <a:pt x="675" y="15975"/>
                    <a:pt x="1434" y="15300"/>
                  </a:cubicBezTo>
                  <a:cubicBezTo>
                    <a:pt x="2194" y="14625"/>
                    <a:pt x="3206" y="12600"/>
                    <a:pt x="3375" y="12150"/>
                  </a:cubicBezTo>
                  <a:cubicBezTo>
                    <a:pt x="3544" y="12375"/>
                    <a:pt x="3797" y="12600"/>
                    <a:pt x="4050" y="12600"/>
                  </a:cubicBezTo>
                  <a:cubicBezTo>
                    <a:pt x="4303" y="12600"/>
                    <a:pt x="4556" y="12375"/>
                    <a:pt x="4725" y="12150"/>
                  </a:cubicBezTo>
                  <a:cubicBezTo>
                    <a:pt x="4978" y="12600"/>
                    <a:pt x="5906" y="14625"/>
                    <a:pt x="6666" y="15300"/>
                  </a:cubicBezTo>
                  <a:cubicBezTo>
                    <a:pt x="7425" y="15975"/>
                    <a:pt x="7425" y="18900"/>
                    <a:pt x="7425" y="18900"/>
                  </a:cubicBezTo>
                  <a:lnTo>
                    <a:pt x="7425" y="19800"/>
                  </a:lnTo>
                  <a:close/>
                </a:path>
              </a:pathLst>
            </a:custGeom>
            <a:solidFill>
              <a:srgbClr val="5C315E"/>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28" name="Freeform 80"/>
            <p:cNvSpPr/>
            <p:nvPr/>
          </p:nvSpPr>
          <p:spPr>
            <a:xfrm>
              <a:off x="84455" y="252253"/>
              <a:ext cx="370047" cy="126683"/>
            </a:xfrm>
            <a:custGeom>
              <a:avLst/>
              <a:gdLst/>
              <a:ahLst/>
              <a:cxnLst>
                <a:cxn ang="0">
                  <a:pos x="wd2" y="hd2"/>
                </a:cxn>
                <a:cxn ang="5400000">
                  <a:pos x="wd2" y="hd2"/>
                </a:cxn>
                <a:cxn ang="10800000">
                  <a:pos x="wd2" y="hd2"/>
                </a:cxn>
                <a:cxn ang="16200000">
                  <a:pos x="wd2" y="hd2"/>
                </a:cxn>
              </a:cxnLst>
              <a:rect l="0" t="0" r="r" b="b"/>
              <a:pathLst>
                <a:path w="21600" h="21600" extrusionOk="0">
                  <a:moveTo>
                    <a:pt x="14727" y="0"/>
                  </a:moveTo>
                  <a:cubicBezTo>
                    <a:pt x="18164" y="5760"/>
                    <a:pt x="21600" y="4320"/>
                    <a:pt x="21600" y="18720"/>
                  </a:cubicBezTo>
                  <a:cubicBezTo>
                    <a:pt x="21600" y="21600"/>
                    <a:pt x="21600" y="21600"/>
                    <a:pt x="21600" y="21600"/>
                  </a:cubicBezTo>
                  <a:cubicBezTo>
                    <a:pt x="0" y="21600"/>
                    <a:pt x="0" y="21600"/>
                    <a:pt x="0" y="21600"/>
                  </a:cubicBezTo>
                  <a:cubicBezTo>
                    <a:pt x="0" y="18720"/>
                    <a:pt x="0" y="18720"/>
                    <a:pt x="0" y="18720"/>
                  </a:cubicBezTo>
                  <a:cubicBezTo>
                    <a:pt x="0" y="4320"/>
                    <a:pt x="3436" y="5760"/>
                    <a:pt x="6873" y="0"/>
                  </a:cubicBezTo>
                  <a:lnTo>
                    <a:pt x="14727" y="0"/>
                  </a:lnTo>
                  <a:close/>
                </a:path>
              </a:pathLst>
            </a:custGeom>
            <a:solidFill>
              <a:srgbClr val="FC6984"/>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29" name="Freeform 81"/>
            <p:cNvSpPr/>
            <p:nvPr/>
          </p:nvSpPr>
          <p:spPr>
            <a:xfrm>
              <a:off x="202247" y="193357"/>
              <a:ext cx="134463" cy="92235"/>
            </a:xfrm>
            <a:custGeom>
              <a:avLst/>
              <a:gdLst/>
              <a:ahLst/>
              <a:cxnLst>
                <a:cxn ang="0">
                  <a:pos x="wd2" y="hd2"/>
                </a:cxn>
                <a:cxn ang="5400000">
                  <a:pos x="wd2" y="hd2"/>
                </a:cxn>
                <a:cxn ang="10800000">
                  <a:pos x="wd2" y="hd2"/>
                </a:cxn>
                <a:cxn ang="16200000">
                  <a:pos x="wd2" y="hd2"/>
                </a:cxn>
              </a:cxnLst>
              <a:rect l="0" t="0" r="r" b="b"/>
              <a:pathLst>
                <a:path w="21600" h="21600" extrusionOk="0">
                  <a:moveTo>
                    <a:pt x="16245" y="21600"/>
                  </a:moveTo>
                  <a:lnTo>
                    <a:pt x="10711" y="17696"/>
                  </a:lnTo>
                  <a:lnTo>
                    <a:pt x="5355" y="21600"/>
                  </a:lnTo>
                  <a:lnTo>
                    <a:pt x="0" y="13793"/>
                  </a:lnTo>
                  <a:lnTo>
                    <a:pt x="2678" y="7807"/>
                  </a:lnTo>
                  <a:lnTo>
                    <a:pt x="4106" y="7807"/>
                  </a:lnTo>
                  <a:lnTo>
                    <a:pt x="4106" y="0"/>
                  </a:lnTo>
                  <a:lnTo>
                    <a:pt x="10711" y="2082"/>
                  </a:lnTo>
                  <a:lnTo>
                    <a:pt x="17494" y="0"/>
                  </a:lnTo>
                  <a:lnTo>
                    <a:pt x="17494" y="7807"/>
                  </a:lnTo>
                  <a:lnTo>
                    <a:pt x="18922" y="7807"/>
                  </a:lnTo>
                  <a:lnTo>
                    <a:pt x="21600" y="13793"/>
                  </a:lnTo>
                  <a:lnTo>
                    <a:pt x="16245"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30" name="Freeform 83"/>
            <p:cNvSpPr/>
            <p:nvPr/>
          </p:nvSpPr>
          <p:spPr>
            <a:xfrm>
              <a:off x="193357" y="67785"/>
              <a:ext cx="152243" cy="134463"/>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1600" y="8100"/>
                    <a:pt x="21600" y="8100"/>
                    <a:pt x="21600" y="8100"/>
                  </a:cubicBezTo>
                  <a:cubicBezTo>
                    <a:pt x="20400" y="17550"/>
                    <a:pt x="16800" y="20250"/>
                    <a:pt x="16800" y="20250"/>
                  </a:cubicBezTo>
                  <a:cubicBezTo>
                    <a:pt x="14400" y="21600"/>
                    <a:pt x="10800" y="21600"/>
                    <a:pt x="10800" y="21600"/>
                  </a:cubicBezTo>
                  <a:cubicBezTo>
                    <a:pt x="10800" y="21600"/>
                    <a:pt x="7200" y="21600"/>
                    <a:pt x="4800" y="20250"/>
                  </a:cubicBezTo>
                  <a:cubicBezTo>
                    <a:pt x="4800" y="20250"/>
                    <a:pt x="1200" y="17550"/>
                    <a:pt x="0" y="8100"/>
                  </a:cubicBezTo>
                  <a:cubicBezTo>
                    <a:pt x="0" y="2700"/>
                    <a:pt x="0" y="2700"/>
                    <a:pt x="0" y="2700"/>
                  </a:cubicBezTo>
                  <a:cubicBezTo>
                    <a:pt x="4800" y="0"/>
                    <a:pt x="4800" y="0"/>
                    <a:pt x="4800" y="0"/>
                  </a:cubicBezTo>
                  <a:cubicBezTo>
                    <a:pt x="16800" y="5400"/>
                    <a:pt x="16800" y="5400"/>
                    <a:pt x="16800" y="5400"/>
                  </a:cubicBezTo>
                  <a:lnTo>
                    <a:pt x="21600" y="270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31" name="Freeform 84"/>
            <p:cNvSpPr/>
            <p:nvPr/>
          </p:nvSpPr>
          <p:spPr>
            <a:xfrm>
              <a:off x="75565" y="-1"/>
              <a:ext cx="387827" cy="386717"/>
            </a:xfrm>
            <a:custGeom>
              <a:avLst/>
              <a:gdLst/>
              <a:ahLst/>
              <a:cxnLst>
                <a:cxn ang="0">
                  <a:pos x="wd2" y="hd2"/>
                </a:cxn>
                <a:cxn ang="5400000">
                  <a:pos x="wd2" y="hd2"/>
                </a:cxn>
                <a:cxn ang="10800000">
                  <a:pos x="wd2" y="hd2"/>
                </a:cxn>
                <a:cxn ang="16200000">
                  <a:pos x="wd2" y="hd2"/>
                </a:cxn>
              </a:cxnLst>
              <a:rect l="0" t="0" r="r" b="b"/>
              <a:pathLst>
                <a:path w="21600" h="21600" extrusionOk="0">
                  <a:moveTo>
                    <a:pt x="17257" y="14791"/>
                  </a:moveTo>
                  <a:cubicBezTo>
                    <a:pt x="16552" y="14439"/>
                    <a:pt x="15730" y="14204"/>
                    <a:pt x="14909" y="13735"/>
                  </a:cubicBezTo>
                  <a:cubicBezTo>
                    <a:pt x="13852" y="12209"/>
                    <a:pt x="13852" y="12209"/>
                    <a:pt x="13852" y="12209"/>
                  </a:cubicBezTo>
                  <a:cubicBezTo>
                    <a:pt x="13617" y="12209"/>
                    <a:pt x="13617" y="12209"/>
                    <a:pt x="13617" y="12209"/>
                  </a:cubicBezTo>
                  <a:cubicBezTo>
                    <a:pt x="13617" y="11035"/>
                    <a:pt x="13617" y="11035"/>
                    <a:pt x="13617" y="11035"/>
                  </a:cubicBezTo>
                  <a:cubicBezTo>
                    <a:pt x="14087" y="10565"/>
                    <a:pt x="15143" y="9391"/>
                    <a:pt x="15496" y="6691"/>
                  </a:cubicBezTo>
                  <a:cubicBezTo>
                    <a:pt x="15496" y="4696"/>
                    <a:pt x="15496" y="4696"/>
                    <a:pt x="15496" y="4696"/>
                  </a:cubicBezTo>
                  <a:cubicBezTo>
                    <a:pt x="15496" y="1526"/>
                    <a:pt x="13970" y="0"/>
                    <a:pt x="10800" y="0"/>
                  </a:cubicBezTo>
                  <a:cubicBezTo>
                    <a:pt x="7630" y="0"/>
                    <a:pt x="6104" y="1526"/>
                    <a:pt x="6104" y="4696"/>
                  </a:cubicBezTo>
                  <a:cubicBezTo>
                    <a:pt x="6104" y="6574"/>
                    <a:pt x="6104" y="6574"/>
                    <a:pt x="6104" y="6574"/>
                  </a:cubicBezTo>
                  <a:cubicBezTo>
                    <a:pt x="6104" y="6691"/>
                    <a:pt x="6104" y="6691"/>
                    <a:pt x="6104" y="6691"/>
                  </a:cubicBezTo>
                  <a:cubicBezTo>
                    <a:pt x="6457" y="9391"/>
                    <a:pt x="7513" y="10565"/>
                    <a:pt x="7983" y="11035"/>
                  </a:cubicBezTo>
                  <a:cubicBezTo>
                    <a:pt x="7983" y="12209"/>
                    <a:pt x="7983" y="12209"/>
                    <a:pt x="7983" y="12209"/>
                  </a:cubicBezTo>
                  <a:cubicBezTo>
                    <a:pt x="7748" y="12209"/>
                    <a:pt x="7748" y="12209"/>
                    <a:pt x="7748" y="12209"/>
                  </a:cubicBezTo>
                  <a:cubicBezTo>
                    <a:pt x="6691" y="13735"/>
                    <a:pt x="6691" y="13735"/>
                    <a:pt x="6691" y="13735"/>
                  </a:cubicBezTo>
                  <a:cubicBezTo>
                    <a:pt x="5870" y="14204"/>
                    <a:pt x="5048" y="14439"/>
                    <a:pt x="4343" y="14791"/>
                  </a:cubicBezTo>
                  <a:cubicBezTo>
                    <a:pt x="2113" y="15613"/>
                    <a:pt x="0" y="16435"/>
                    <a:pt x="0" y="20191"/>
                  </a:cubicBezTo>
                  <a:cubicBezTo>
                    <a:pt x="0" y="21600"/>
                    <a:pt x="0" y="21600"/>
                    <a:pt x="0" y="21600"/>
                  </a:cubicBezTo>
                  <a:cubicBezTo>
                    <a:pt x="21600" y="21600"/>
                    <a:pt x="21600" y="21600"/>
                    <a:pt x="21600" y="21600"/>
                  </a:cubicBezTo>
                  <a:cubicBezTo>
                    <a:pt x="21600" y="20191"/>
                    <a:pt x="21600" y="20191"/>
                    <a:pt x="21600" y="20191"/>
                  </a:cubicBezTo>
                  <a:cubicBezTo>
                    <a:pt x="21600" y="16435"/>
                    <a:pt x="19487" y="15613"/>
                    <a:pt x="17257" y="14791"/>
                  </a:cubicBezTo>
                  <a:close/>
                  <a:moveTo>
                    <a:pt x="10800" y="939"/>
                  </a:moveTo>
                  <a:cubicBezTo>
                    <a:pt x="13265" y="939"/>
                    <a:pt x="14439" y="1996"/>
                    <a:pt x="14557" y="4461"/>
                  </a:cubicBezTo>
                  <a:cubicBezTo>
                    <a:pt x="13148" y="5165"/>
                    <a:pt x="13148" y="5165"/>
                    <a:pt x="13148" y="5165"/>
                  </a:cubicBezTo>
                  <a:cubicBezTo>
                    <a:pt x="8452" y="3287"/>
                    <a:pt x="8452" y="3287"/>
                    <a:pt x="8452" y="3287"/>
                  </a:cubicBezTo>
                  <a:cubicBezTo>
                    <a:pt x="7043" y="3874"/>
                    <a:pt x="7043" y="3874"/>
                    <a:pt x="7043" y="3874"/>
                  </a:cubicBezTo>
                  <a:cubicBezTo>
                    <a:pt x="7278" y="1878"/>
                    <a:pt x="8452" y="939"/>
                    <a:pt x="10800" y="939"/>
                  </a:cubicBezTo>
                  <a:close/>
                  <a:moveTo>
                    <a:pt x="7043" y="6574"/>
                  </a:moveTo>
                  <a:cubicBezTo>
                    <a:pt x="7043" y="4930"/>
                    <a:pt x="7043" y="4930"/>
                    <a:pt x="7043" y="4930"/>
                  </a:cubicBezTo>
                  <a:cubicBezTo>
                    <a:pt x="8452" y="4226"/>
                    <a:pt x="8452" y="4226"/>
                    <a:pt x="8452" y="4226"/>
                  </a:cubicBezTo>
                  <a:cubicBezTo>
                    <a:pt x="13148" y="6104"/>
                    <a:pt x="13148" y="6104"/>
                    <a:pt x="13148" y="6104"/>
                  </a:cubicBezTo>
                  <a:cubicBezTo>
                    <a:pt x="14557" y="5400"/>
                    <a:pt x="14557" y="5400"/>
                    <a:pt x="14557" y="5400"/>
                  </a:cubicBezTo>
                  <a:cubicBezTo>
                    <a:pt x="14557" y="6574"/>
                    <a:pt x="14557" y="6574"/>
                    <a:pt x="14557" y="6574"/>
                  </a:cubicBezTo>
                  <a:cubicBezTo>
                    <a:pt x="14204" y="9274"/>
                    <a:pt x="13030" y="10330"/>
                    <a:pt x="12913" y="10448"/>
                  </a:cubicBezTo>
                  <a:cubicBezTo>
                    <a:pt x="12091" y="10800"/>
                    <a:pt x="10800" y="10800"/>
                    <a:pt x="10800" y="10800"/>
                  </a:cubicBezTo>
                  <a:cubicBezTo>
                    <a:pt x="10800" y="10800"/>
                    <a:pt x="9509" y="10800"/>
                    <a:pt x="8687" y="10448"/>
                  </a:cubicBezTo>
                  <a:cubicBezTo>
                    <a:pt x="8570" y="10330"/>
                    <a:pt x="7396" y="9274"/>
                    <a:pt x="7043" y="6574"/>
                  </a:cubicBezTo>
                  <a:close/>
                  <a:moveTo>
                    <a:pt x="12678" y="11504"/>
                  </a:moveTo>
                  <a:cubicBezTo>
                    <a:pt x="12678" y="12326"/>
                    <a:pt x="12678" y="12326"/>
                    <a:pt x="12678" y="12326"/>
                  </a:cubicBezTo>
                  <a:cubicBezTo>
                    <a:pt x="10800" y="12678"/>
                    <a:pt x="10800" y="12678"/>
                    <a:pt x="10800" y="12678"/>
                  </a:cubicBezTo>
                  <a:cubicBezTo>
                    <a:pt x="8922" y="12326"/>
                    <a:pt x="8922" y="12326"/>
                    <a:pt x="8922" y="12326"/>
                  </a:cubicBezTo>
                  <a:cubicBezTo>
                    <a:pt x="8922" y="11504"/>
                    <a:pt x="8922" y="11504"/>
                    <a:pt x="8922" y="11504"/>
                  </a:cubicBezTo>
                  <a:cubicBezTo>
                    <a:pt x="9861" y="11739"/>
                    <a:pt x="10800" y="11739"/>
                    <a:pt x="10800" y="11739"/>
                  </a:cubicBezTo>
                  <a:cubicBezTo>
                    <a:pt x="10800" y="11739"/>
                    <a:pt x="11739" y="11739"/>
                    <a:pt x="12678" y="11504"/>
                  </a:cubicBezTo>
                  <a:close/>
                  <a:moveTo>
                    <a:pt x="8217" y="13148"/>
                  </a:moveTo>
                  <a:cubicBezTo>
                    <a:pt x="10800" y="13617"/>
                    <a:pt x="10800" y="13617"/>
                    <a:pt x="10800" y="13617"/>
                  </a:cubicBezTo>
                  <a:cubicBezTo>
                    <a:pt x="13383" y="13148"/>
                    <a:pt x="13383" y="13148"/>
                    <a:pt x="13383" y="13148"/>
                  </a:cubicBezTo>
                  <a:cubicBezTo>
                    <a:pt x="13970" y="13970"/>
                    <a:pt x="13970" y="13970"/>
                    <a:pt x="13970" y="13970"/>
                  </a:cubicBezTo>
                  <a:cubicBezTo>
                    <a:pt x="12561" y="15378"/>
                    <a:pt x="12561" y="15378"/>
                    <a:pt x="12561" y="15378"/>
                  </a:cubicBezTo>
                  <a:cubicBezTo>
                    <a:pt x="10800" y="14557"/>
                    <a:pt x="10800" y="14557"/>
                    <a:pt x="10800" y="14557"/>
                  </a:cubicBezTo>
                  <a:cubicBezTo>
                    <a:pt x="9039" y="15378"/>
                    <a:pt x="9039" y="15378"/>
                    <a:pt x="9039" y="15378"/>
                  </a:cubicBezTo>
                  <a:cubicBezTo>
                    <a:pt x="7630" y="13970"/>
                    <a:pt x="7630" y="13970"/>
                    <a:pt x="7630" y="13970"/>
                  </a:cubicBezTo>
                  <a:lnTo>
                    <a:pt x="8217" y="13148"/>
                  </a:lnTo>
                  <a:close/>
                  <a:moveTo>
                    <a:pt x="20661" y="20661"/>
                  </a:moveTo>
                  <a:cubicBezTo>
                    <a:pt x="939" y="20661"/>
                    <a:pt x="939" y="20661"/>
                    <a:pt x="939" y="20661"/>
                  </a:cubicBezTo>
                  <a:cubicBezTo>
                    <a:pt x="939" y="20191"/>
                    <a:pt x="939" y="20191"/>
                    <a:pt x="939" y="20191"/>
                  </a:cubicBezTo>
                  <a:cubicBezTo>
                    <a:pt x="939" y="17022"/>
                    <a:pt x="2465" y="16552"/>
                    <a:pt x="4578" y="15730"/>
                  </a:cubicBezTo>
                  <a:cubicBezTo>
                    <a:pt x="5400" y="15378"/>
                    <a:pt x="6104" y="15143"/>
                    <a:pt x="6926" y="14674"/>
                  </a:cubicBezTo>
                  <a:cubicBezTo>
                    <a:pt x="8804" y="16552"/>
                    <a:pt x="8804" y="16552"/>
                    <a:pt x="8804" y="16552"/>
                  </a:cubicBezTo>
                  <a:cubicBezTo>
                    <a:pt x="10800" y="15496"/>
                    <a:pt x="10800" y="15496"/>
                    <a:pt x="10800" y="15496"/>
                  </a:cubicBezTo>
                  <a:cubicBezTo>
                    <a:pt x="12796" y="16552"/>
                    <a:pt x="12796" y="16552"/>
                    <a:pt x="12796" y="16552"/>
                  </a:cubicBezTo>
                  <a:cubicBezTo>
                    <a:pt x="14674" y="14674"/>
                    <a:pt x="14674" y="14674"/>
                    <a:pt x="14674" y="14674"/>
                  </a:cubicBezTo>
                  <a:cubicBezTo>
                    <a:pt x="15496" y="15143"/>
                    <a:pt x="16200" y="15378"/>
                    <a:pt x="17022" y="15730"/>
                  </a:cubicBezTo>
                  <a:cubicBezTo>
                    <a:pt x="19135" y="16552"/>
                    <a:pt x="20661" y="17022"/>
                    <a:pt x="20661" y="20191"/>
                  </a:cubicBezTo>
                  <a:lnTo>
                    <a:pt x="20661" y="20661"/>
                  </a:lnTo>
                  <a:close/>
                  <a:moveTo>
                    <a:pt x="10330" y="19722"/>
                  </a:moveTo>
                  <a:cubicBezTo>
                    <a:pt x="11270" y="19722"/>
                    <a:pt x="11270" y="19722"/>
                    <a:pt x="11270" y="19722"/>
                  </a:cubicBezTo>
                  <a:cubicBezTo>
                    <a:pt x="11270" y="18783"/>
                    <a:pt x="11270" y="18783"/>
                    <a:pt x="11270" y="18783"/>
                  </a:cubicBezTo>
                  <a:cubicBezTo>
                    <a:pt x="10330" y="18783"/>
                    <a:pt x="10330" y="18783"/>
                    <a:pt x="10330" y="18783"/>
                  </a:cubicBezTo>
                  <a:lnTo>
                    <a:pt x="10330" y="19722"/>
                  </a:lnTo>
                  <a:close/>
                  <a:moveTo>
                    <a:pt x="10330" y="17843"/>
                  </a:moveTo>
                  <a:cubicBezTo>
                    <a:pt x="11270" y="17843"/>
                    <a:pt x="11270" y="17843"/>
                    <a:pt x="11270" y="17843"/>
                  </a:cubicBezTo>
                  <a:cubicBezTo>
                    <a:pt x="11270" y="16904"/>
                    <a:pt x="11270" y="16904"/>
                    <a:pt x="11270" y="16904"/>
                  </a:cubicBezTo>
                  <a:cubicBezTo>
                    <a:pt x="10330" y="16904"/>
                    <a:pt x="10330" y="16904"/>
                    <a:pt x="10330" y="16904"/>
                  </a:cubicBezTo>
                  <a:lnTo>
                    <a:pt x="10330" y="17843"/>
                  </a:lnTo>
                  <a:close/>
                </a:path>
              </a:pathLst>
            </a:custGeom>
            <a:solidFill>
              <a:srgbClr val="5C315E"/>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grpSp>
      <p:grpSp>
        <p:nvGrpSpPr>
          <p:cNvPr id="643" name="Group 245"/>
          <p:cNvGrpSpPr/>
          <p:nvPr/>
        </p:nvGrpSpPr>
        <p:grpSpPr>
          <a:xfrm>
            <a:off x="7696730" y="3566157"/>
            <a:ext cx="538958" cy="454502"/>
            <a:chOff x="0" y="0"/>
            <a:chExt cx="538956" cy="454500"/>
          </a:xfrm>
        </p:grpSpPr>
        <p:sp>
          <p:nvSpPr>
            <p:cNvPr id="633" name="Freeform 184"/>
            <p:cNvSpPr/>
            <p:nvPr/>
          </p:nvSpPr>
          <p:spPr>
            <a:xfrm>
              <a:off x="42227" y="8889"/>
              <a:ext cx="454503" cy="318930"/>
            </a:xfrm>
            <a:custGeom>
              <a:avLst/>
              <a:gdLst/>
              <a:ahLst/>
              <a:cxnLst>
                <a:cxn ang="0">
                  <a:pos x="wd2" y="hd2"/>
                </a:cxn>
                <a:cxn ang="5400000">
                  <a:pos x="wd2" y="hd2"/>
                </a:cxn>
                <a:cxn ang="10800000">
                  <a:pos x="wd2" y="hd2"/>
                </a:cxn>
                <a:cxn ang="16200000">
                  <a:pos x="wd2" y="hd2"/>
                </a:cxn>
              </a:cxnLst>
              <a:rect l="0" t="0" r="r" b="b"/>
              <a:pathLst>
                <a:path w="21600" h="21600" extrusionOk="0">
                  <a:moveTo>
                    <a:pt x="21600" y="7376"/>
                  </a:moveTo>
                  <a:lnTo>
                    <a:pt x="14365" y="17611"/>
                  </a:lnTo>
                  <a:lnTo>
                    <a:pt x="7182" y="11364"/>
                  </a:lnTo>
                  <a:lnTo>
                    <a:pt x="0" y="21600"/>
                  </a:lnTo>
                  <a:lnTo>
                    <a:pt x="0" y="0"/>
                  </a:lnTo>
                  <a:lnTo>
                    <a:pt x="21600" y="0"/>
                  </a:lnTo>
                  <a:lnTo>
                    <a:pt x="21600" y="7376"/>
                  </a:lnTo>
                  <a:close/>
                </a:path>
              </a:pathLst>
            </a:custGeom>
            <a:solidFill>
              <a:srgbClr val="FC6984"/>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34" name="Freeform 185"/>
            <p:cNvSpPr/>
            <p:nvPr/>
          </p:nvSpPr>
          <p:spPr>
            <a:xfrm>
              <a:off x="42227" y="176688"/>
              <a:ext cx="151131" cy="2689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12139"/>
                  </a:lnTo>
                  <a:lnTo>
                    <a:pt x="21600" y="0"/>
                  </a:lnTo>
                  <a:lnTo>
                    <a:pt x="21600" y="21600"/>
                  </a:lnTo>
                  <a:close/>
                </a:path>
              </a:pathLst>
            </a:custGeom>
            <a:solidFill>
              <a:srgbClr val="41E1E3"/>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35" name="Freeform 186"/>
            <p:cNvSpPr/>
            <p:nvPr/>
          </p:nvSpPr>
          <p:spPr>
            <a:xfrm>
              <a:off x="193357" y="176688"/>
              <a:ext cx="151131" cy="2689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7408"/>
                  </a:lnTo>
                  <a:lnTo>
                    <a:pt x="0" y="0"/>
                  </a:lnTo>
                  <a:close/>
                </a:path>
              </a:pathLst>
            </a:custGeom>
            <a:solidFill>
              <a:srgbClr val="8DEDEE"/>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36" name="Freeform 187"/>
            <p:cNvSpPr/>
            <p:nvPr/>
          </p:nvSpPr>
          <p:spPr>
            <a:xfrm>
              <a:off x="344487" y="117792"/>
              <a:ext cx="152243" cy="3278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958"/>
                  </a:lnTo>
                  <a:lnTo>
                    <a:pt x="0" y="21600"/>
                  </a:lnTo>
                  <a:lnTo>
                    <a:pt x="21600" y="21600"/>
                  </a:lnTo>
                  <a:lnTo>
                    <a:pt x="21600" y="0"/>
                  </a:lnTo>
                  <a:close/>
                </a:path>
              </a:pathLst>
            </a:custGeom>
            <a:solidFill>
              <a:srgbClr val="D9F9F9"/>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37" name="Freeform 188"/>
            <p:cNvSpPr/>
            <p:nvPr/>
          </p:nvSpPr>
          <p:spPr>
            <a:xfrm>
              <a:off x="31115" y="0"/>
              <a:ext cx="473393" cy="454501"/>
            </a:xfrm>
            <a:custGeom>
              <a:avLst/>
              <a:gdLst/>
              <a:ahLst/>
              <a:cxnLst>
                <a:cxn ang="0">
                  <a:pos x="wd2" y="hd2"/>
                </a:cxn>
                <a:cxn ang="5400000">
                  <a:pos x="wd2" y="hd2"/>
                </a:cxn>
                <a:cxn ang="10800000">
                  <a:pos x="wd2" y="hd2"/>
                </a:cxn>
                <a:cxn ang="16200000">
                  <a:pos x="wd2" y="hd2"/>
                </a:cxn>
              </a:cxnLst>
              <a:rect l="0" t="0" r="r" b="b"/>
              <a:pathLst>
                <a:path w="21600" h="21600" extrusionOk="0">
                  <a:moveTo>
                    <a:pt x="101" y="0"/>
                  </a:moveTo>
                  <a:lnTo>
                    <a:pt x="101" y="15315"/>
                  </a:lnTo>
                  <a:lnTo>
                    <a:pt x="0" y="15315"/>
                  </a:lnTo>
                  <a:lnTo>
                    <a:pt x="101" y="15421"/>
                  </a:lnTo>
                  <a:lnTo>
                    <a:pt x="101" y="21600"/>
                  </a:lnTo>
                  <a:lnTo>
                    <a:pt x="21600" y="21600"/>
                  </a:lnTo>
                  <a:lnTo>
                    <a:pt x="21600" y="0"/>
                  </a:lnTo>
                  <a:lnTo>
                    <a:pt x="101" y="0"/>
                  </a:lnTo>
                  <a:close/>
                  <a:moveTo>
                    <a:pt x="862" y="792"/>
                  </a:moveTo>
                  <a:lnTo>
                    <a:pt x="20839" y="792"/>
                  </a:lnTo>
                  <a:lnTo>
                    <a:pt x="20839" y="5387"/>
                  </a:lnTo>
                  <a:lnTo>
                    <a:pt x="14248" y="12411"/>
                  </a:lnTo>
                  <a:lnTo>
                    <a:pt x="7403" y="8080"/>
                  </a:lnTo>
                  <a:lnTo>
                    <a:pt x="7200" y="8397"/>
                  </a:lnTo>
                  <a:lnTo>
                    <a:pt x="6946" y="8080"/>
                  </a:lnTo>
                  <a:lnTo>
                    <a:pt x="862" y="14523"/>
                  </a:lnTo>
                  <a:lnTo>
                    <a:pt x="862" y="792"/>
                  </a:lnTo>
                  <a:close/>
                  <a:moveTo>
                    <a:pt x="862" y="20808"/>
                  </a:moveTo>
                  <a:lnTo>
                    <a:pt x="862" y="15579"/>
                  </a:lnTo>
                  <a:lnTo>
                    <a:pt x="7301" y="8925"/>
                  </a:lnTo>
                  <a:lnTo>
                    <a:pt x="13944" y="13097"/>
                  </a:lnTo>
                  <a:lnTo>
                    <a:pt x="14248" y="12728"/>
                  </a:lnTo>
                  <a:lnTo>
                    <a:pt x="14603" y="13097"/>
                  </a:lnTo>
                  <a:lnTo>
                    <a:pt x="20839" y="6601"/>
                  </a:lnTo>
                  <a:lnTo>
                    <a:pt x="20839" y="20808"/>
                  </a:lnTo>
                  <a:lnTo>
                    <a:pt x="862" y="20808"/>
                  </a:lnTo>
                  <a:close/>
                </a:path>
              </a:pathLst>
            </a:custGeom>
            <a:solidFill>
              <a:srgbClr val="5C315E"/>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38" name="Rectangle 189"/>
            <p:cNvSpPr/>
            <p:nvPr/>
          </p:nvSpPr>
          <p:spPr>
            <a:xfrm>
              <a:off x="151130" y="51117"/>
              <a:ext cx="16670" cy="16669"/>
            </a:xfrm>
            <a:prstGeom prst="rect">
              <a:avLst/>
            </a:prstGeom>
            <a:solidFill>
              <a:srgbClr val="5C315E"/>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39" name="Rectangle 190"/>
            <p:cNvSpPr/>
            <p:nvPr/>
          </p:nvSpPr>
          <p:spPr>
            <a:xfrm>
              <a:off x="117792" y="51117"/>
              <a:ext cx="16670" cy="16669"/>
            </a:xfrm>
            <a:prstGeom prst="rect">
              <a:avLst/>
            </a:prstGeom>
            <a:solidFill>
              <a:srgbClr val="5C315E"/>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40" name="Rectangle 191"/>
            <p:cNvSpPr/>
            <p:nvPr/>
          </p:nvSpPr>
          <p:spPr>
            <a:xfrm>
              <a:off x="84455" y="51117"/>
              <a:ext cx="16670" cy="16669"/>
            </a:xfrm>
            <a:prstGeom prst="rect">
              <a:avLst/>
            </a:prstGeom>
            <a:solidFill>
              <a:srgbClr val="5C315E"/>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41" name="Freeform 192"/>
            <p:cNvSpPr/>
            <p:nvPr/>
          </p:nvSpPr>
          <p:spPr>
            <a:xfrm>
              <a:off x="8890" y="84455"/>
              <a:ext cx="521177" cy="277813"/>
            </a:xfrm>
            <a:custGeom>
              <a:avLst/>
              <a:gdLst/>
              <a:ahLst/>
              <a:cxnLst>
                <a:cxn ang="0">
                  <a:pos x="wd2" y="hd2"/>
                </a:cxn>
                <a:cxn ang="5400000">
                  <a:pos x="wd2" y="hd2"/>
                </a:cxn>
                <a:cxn ang="10800000">
                  <a:pos x="wd2" y="hd2"/>
                </a:cxn>
                <a:cxn ang="16200000">
                  <a:pos x="wd2" y="hd2"/>
                </a:cxn>
              </a:cxnLst>
              <a:rect l="0" t="0" r="r" b="b"/>
              <a:pathLst>
                <a:path w="21600" h="21600" extrusionOk="0">
                  <a:moveTo>
                    <a:pt x="1394" y="16364"/>
                  </a:moveTo>
                  <a:cubicBezTo>
                    <a:pt x="610" y="16364"/>
                    <a:pt x="0" y="17509"/>
                    <a:pt x="0" y="18982"/>
                  </a:cubicBezTo>
                  <a:cubicBezTo>
                    <a:pt x="0" y="20455"/>
                    <a:pt x="610" y="21600"/>
                    <a:pt x="1394" y="21600"/>
                  </a:cubicBezTo>
                  <a:cubicBezTo>
                    <a:pt x="2177" y="21600"/>
                    <a:pt x="2787" y="20455"/>
                    <a:pt x="2787" y="18982"/>
                  </a:cubicBezTo>
                  <a:cubicBezTo>
                    <a:pt x="2787" y="17509"/>
                    <a:pt x="2177" y="16364"/>
                    <a:pt x="1394" y="16364"/>
                  </a:cubicBezTo>
                  <a:close/>
                  <a:moveTo>
                    <a:pt x="7665" y="4582"/>
                  </a:moveTo>
                  <a:cubicBezTo>
                    <a:pt x="6881" y="4582"/>
                    <a:pt x="6271" y="5727"/>
                    <a:pt x="6271" y="7200"/>
                  </a:cubicBezTo>
                  <a:cubicBezTo>
                    <a:pt x="6271" y="8673"/>
                    <a:pt x="6881" y="9818"/>
                    <a:pt x="7665" y="9818"/>
                  </a:cubicBezTo>
                  <a:cubicBezTo>
                    <a:pt x="8448" y="9818"/>
                    <a:pt x="9058" y="8673"/>
                    <a:pt x="9058" y="7200"/>
                  </a:cubicBezTo>
                  <a:cubicBezTo>
                    <a:pt x="9058" y="5727"/>
                    <a:pt x="8448" y="4582"/>
                    <a:pt x="7665" y="4582"/>
                  </a:cubicBezTo>
                  <a:close/>
                  <a:moveTo>
                    <a:pt x="13935" y="11782"/>
                  </a:moveTo>
                  <a:cubicBezTo>
                    <a:pt x="13152" y="11782"/>
                    <a:pt x="12542" y="12927"/>
                    <a:pt x="12542" y="14400"/>
                  </a:cubicBezTo>
                  <a:cubicBezTo>
                    <a:pt x="12542" y="15873"/>
                    <a:pt x="13152" y="17018"/>
                    <a:pt x="13935" y="17018"/>
                  </a:cubicBezTo>
                  <a:cubicBezTo>
                    <a:pt x="14719" y="17018"/>
                    <a:pt x="15329" y="15873"/>
                    <a:pt x="15329" y="14400"/>
                  </a:cubicBezTo>
                  <a:cubicBezTo>
                    <a:pt x="15329" y="12927"/>
                    <a:pt x="14719" y="11782"/>
                    <a:pt x="13935" y="11782"/>
                  </a:cubicBezTo>
                  <a:close/>
                  <a:moveTo>
                    <a:pt x="20206" y="0"/>
                  </a:moveTo>
                  <a:cubicBezTo>
                    <a:pt x="19423" y="0"/>
                    <a:pt x="18813" y="1145"/>
                    <a:pt x="18813" y="2618"/>
                  </a:cubicBezTo>
                  <a:cubicBezTo>
                    <a:pt x="18813" y="4091"/>
                    <a:pt x="19423" y="5236"/>
                    <a:pt x="20206" y="5236"/>
                  </a:cubicBezTo>
                  <a:cubicBezTo>
                    <a:pt x="20990" y="5236"/>
                    <a:pt x="21600" y="4091"/>
                    <a:pt x="21600" y="2618"/>
                  </a:cubicBezTo>
                  <a:cubicBezTo>
                    <a:pt x="21600" y="1145"/>
                    <a:pt x="20990" y="0"/>
                    <a:pt x="20206" y="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sp>
          <p:nvSpPr>
            <p:cNvPr id="642" name="Freeform 193"/>
            <p:cNvSpPr/>
            <p:nvPr/>
          </p:nvSpPr>
          <p:spPr>
            <a:xfrm>
              <a:off x="0" y="75565"/>
              <a:ext cx="538957" cy="294481"/>
            </a:xfrm>
            <a:custGeom>
              <a:avLst/>
              <a:gdLst/>
              <a:ahLst/>
              <a:cxnLst>
                <a:cxn ang="0">
                  <a:pos x="wd2" y="hd2"/>
                </a:cxn>
                <a:cxn ang="5400000">
                  <a:pos x="wd2" y="hd2"/>
                </a:cxn>
                <a:cxn ang="10800000">
                  <a:pos x="wd2" y="hd2"/>
                </a:cxn>
                <a:cxn ang="16200000">
                  <a:pos x="wd2" y="hd2"/>
                </a:cxn>
              </a:cxnLst>
              <a:rect l="0" t="0" r="r" b="b"/>
              <a:pathLst>
                <a:path w="21600" h="21600" extrusionOk="0">
                  <a:moveTo>
                    <a:pt x="1687" y="15429"/>
                  </a:moveTo>
                  <a:cubicBezTo>
                    <a:pt x="759" y="15429"/>
                    <a:pt x="0" y="16817"/>
                    <a:pt x="0" y="18514"/>
                  </a:cubicBezTo>
                  <a:cubicBezTo>
                    <a:pt x="0" y="20211"/>
                    <a:pt x="759" y="21600"/>
                    <a:pt x="1687" y="21600"/>
                  </a:cubicBezTo>
                  <a:cubicBezTo>
                    <a:pt x="2616" y="21600"/>
                    <a:pt x="3375" y="20211"/>
                    <a:pt x="3375" y="18514"/>
                  </a:cubicBezTo>
                  <a:cubicBezTo>
                    <a:pt x="3375" y="16817"/>
                    <a:pt x="2616" y="15429"/>
                    <a:pt x="1687" y="15429"/>
                  </a:cubicBezTo>
                  <a:close/>
                  <a:moveTo>
                    <a:pt x="1687" y="20366"/>
                  </a:moveTo>
                  <a:cubicBezTo>
                    <a:pt x="1097" y="20366"/>
                    <a:pt x="675" y="19594"/>
                    <a:pt x="675" y="18514"/>
                  </a:cubicBezTo>
                  <a:cubicBezTo>
                    <a:pt x="675" y="17434"/>
                    <a:pt x="1097" y="16663"/>
                    <a:pt x="1687" y="16663"/>
                  </a:cubicBezTo>
                  <a:cubicBezTo>
                    <a:pt x="2278" y="16663"/>
                    <a:pt x="2700" y="17434"/>
                    <a:pt x="2700" y="18514"/>
                  </a:cubicBezTo>
                  <a:cubicBezTo>
                    <a:pt x="2700" y="19594"/>
                    <a:pt x="2278" y="20366"/>
                    <a:pt x="1687" y="20366"/>
                  </a:cubicBezTo>
                  <a:close/>
                  <a:moveTo>
                    <a:pt x="7762" y="4320"/>
                  </a:moveTo>
                  <a:cubicBezTo>
                    <a:pt x="6834" y="4320"/>
                    <a:pt x="6075" y="5709"/>
                    <a:pt x="6075" y="7406"/>
                  </a:cubicBezTo>
                  <a:cubicBezTo>
                    <a:pt x="6075" y="9103"/>
                    <a:pt x="6834" y="10491"/>
                    <a:pt x="7762" y="10491"/>
                  </a:cubicBezTo>
                  <a:cubicBezTo>
                    <a:pt x="8691" y="10491"/>
                    <a:pt x="9450" y="9103"/>
                    <a:pt x="9450" y="7406"/>
                  </a:cubicBezTo>
                  <a:cubicBezTo>
                    <a:pt x="9450" y="5709"/>
                    <a:pt x="8691" y="4320"/>
                    <a:pt x="7762" y="4320"/>
                  </a:cubicBezTo>
                  <a:close/>
                  <a:moveTo>
                    <a:pt x="7762" y="9257"/>
                  </a:moveTo>
                  <a:cubicBezTo>
                    <a:pt x="7172" y="9257"/>
                    <a:pt x="6750" y="8486"/>
                    <a:pt x="6750" y="7406"/>
                  </a:cubicBezTo>
                  <a:cubicBezTo>
                    <a:pt x="6750" y="6326"/>
                    <a:pt x="7172" y="5554"/>
                    <a:pt x="7762" y="5554"/>
                  </a:cubicBezTo>
                  <a:cubicBezTo>
                    <a:pt x="8353" y="5554"/>
                    <a:pt x="8775" y="6326"/>
                    <a:pt x="8775" y="7406"/>
                  </a:cubicBezTo>
                  <a:cubicBezTo>
                    <a:pt x="8775" y="8486"/>
                    <a:pt x="8353" y="9257"/>
                    <a:pt x="7762" y="9257"/>
                  </a:cubicBezTo>
                  <a:close/>
                  <a:moveTo>
                    <a:pt x="13837" y="11109"/>
                  </a:moveTo>
                  <a:cubicBezTo>
                    <a:pt x="12909" y="11109"/>
                    <a:pt x="12150" y="12497"/>
                    <a:pt x="12150" y="14194"/>
                  </a:cubicBezTo>
                  <a:cubicBezTo>
                    <a:pt x="12150" y="15891"/>
                    <a:pt x="12909" y="17280"/>
                    <a:pt x="13837" y="17280"/>
                  </a:cubicBezTo>
                  <a:cubicBezTo>
                    <a:pt x="14766" y="17280"/>
                    <a:pt x="15525" y="15891"/>
                    <a:pt x="15525" y="14194"/>
                  </a:cubicBezTo>
                  <a:cubicBezTo>
                    <a:pt x="15525" y="12497"/>
                    <a:pt x="14766" y="11109"/>
                    <a:pt x="13837" y="11109"/>
                  </a:cubicBezTo>
                  <a:close/>
                  <a:moveTo>
                    <a:pt x="13837" y="16046"/>
                  </a:moveTo>
                  <a:cubicBezTo>
                    <a:pt x="13247" y="16046"/>
                    <a:pt x="12825" y="15274"/>
                    <a:pt x="12825" y="14194"/>
                  </a:cubicBezTo>
                  <a:cubicBezTo>
                    <a:pt x="12825" y="13114"/>
                    <a:pt x="13247" y="12343"/>
                    <a:pt x="13837" y="12343"/>
                  </a:cubicBezTo>
                  <a:cubicBezTo>
                    <a:pt x="14428" y="12343"/>
                    <a:pt x="14850" y="13114"/>
                    <a:pt x="14850" y="14194"/>
                  </a:cubicBezTo>
                  <a:cubicBezTo>
                    <a:pt x="14850" y="15274"/>
                    <a:pt x="14428" y="16046"/>
                    <a:pt x="13837" y="16046"/>
                  </a:cubicBezTo>
                  <a:close/>
                  <a:moveTo>
                    <a:pt x="19912" y="0"/>
                  </a:moveTo>
                  <a:cubicBezTo>
                    <a:pt x="18984" y="0"/>
                    <a:pt x="18225" y="1389"/>
                    <a:pt x="18225" y="3086"/>
                  </a:cubicBezTo>
                  <a:cubicBezTo>
                    <a:pt x="18225" y="4783"/>
                    <a:pt x="18984" y="6171"/>
                    <a:pt x="19912" y="6171"/>
                  </a:cubicBezTo>
                  <a:cubicBezTo>
                    <a:pt x="20841" y="6171"/>
                    <a:pt x="21600" y="4783"/>
                    <a:pt x="21600" y="3086"/>
                  </a:cubicBezTo>
                  <a:cubicBezTo>
                    <a:pt x="21600" y="1389"/>
                    <a:pt x="20841" y="0"/>
                    <a:pt x="19912" y="0"/>
                  </a:cubicBezTo>
                  <a:close/>
                  <a:moveTo>
                    <a:pt x="19912" y="4937"/>
                  </a:moveTo>
                  <a:cubicBezTo>
                    <a:pt x="19322" y="4937"/>
                    <a:pt x="18900" y="4166"/>
                    <a:pt x="18900" y="3086"/>
                  </a:cubicBezTo>
                  <a:cubicBezTo>
                    <a:pt x="18900" y="2006"/>
                    <a:pt x="19322" y="1234"/>
                    <a:pt x="19912" y="1234"/>
                  </a:cubicBezTo>
                  <a:cubicBezTo>
                    <a:pt x="20503" y="1234"/>
                    <a:pt x="20925" y="2006"/>
                    <a:pt x="20925" y="3086"/>
                  </a:cubicBezTo>
                  <a:cubicBezTo>
                    <a:pt x="20925" y="4166"/>
                    <a:pt x="20503" y="4937"/>
                    <a:pt x="19912" y="4937"/>
                  </a:cubicBezTo>
                  <a:close/>
                </a:path>
              </a:pathLst>
            </a:custGeom>
            <a:solidFill>
              <a:srgbClr val="5C315E"/>
            </a:solidFill>
            <a:ln w="12700" cap="flat">
              <a:noFill/>
              <a:miter lim="400000"/>
            </a:ln>
            <a:effectLst/>
          </p:spPr>
          <p:txBody>
            <a:bodyPr wrap="square" lIns="45719" tIns="45719" rIns="45719" bIns="45719" numCol="1" anchor="t">
              <a:noAutofit/>
            </a:bodyPr>
            <a:lstStyle/>
            <a:p>
              <a:pPr>
                <a:defRPr>
                  <a:solidFill>
                    <a:srgbClr val="3C3C3C"/>
                  </a:solidFill>
                  <a:latin typeface="Segoe UI"/>
                  <a:ea typeface="Segoe UI"/>
                  <a:cs typeface="Segoe UI"/>
                  <a:sym typeface="Segoe UI"/>
                </a:defRPr>
              </a:pPr>
              <a:endParaRPr/>
            </a:p>
          </p:txBody>
        </p:sp>
      </p:grpSp>
    </p:spTree>
    <p:extLst>
      <p:ext uri="{BB962C8B-B14F-4D97-AF65-F5344CB8AC3E}">
        <p14:creationId xmlns:p14="http://schemas.microsoft.com/office/powerpoint/2010/main" val="2557270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 name="Picture Placeholder 9" descr="Picture Placeholder 9"/>
          <p:cNvPicPr>
            <a:picLocks noGrp="1" noChangeAspect="1"/>
          </p:cNvPicPr>
          <p:nvPr>
            <p:ph type="pic" idx="13"/>
          </p:nvPr>
        </p:nvPicPr>
        <p:blipFill>
          <a:blip r:embed="rId2">
            <a:extLst/>
          </a:blip>
          <a:stretch>
            <a:fillRect/>
          </a:stretch>
        </p:blipFill>
        <p:spPr>
          <a:prstGeom prst="rect">
            <a:avLst/>
          </a:prstGeom>
        </p:spPr>
      </p:pic>
      <p:sp>
        <p:nvSpPr>
          <p:cNvPr id="646" name="Text Placeholder 21"/>
          <p:cNvSpPr txBox="1">
            <a:spLocks noGrp="1"/>
          </p:cNvSpPr>
          <p:nvPr>
            <p:ph type="body" idx="1"/>
          </p:nvPr>
        </p:nvSpPr>
        <p:spPr>
          <a:xfrm>
            <a:off x="0" y="0"/>
            <a:ext cx="12192000" cy="6857997"/>
          </a:xfrm>
          <a:prstGeom prst="rect">
            <a:avLst/>
          </a:prstGeom>
        </p:spPr>
        <p:txBody>
          <a:bodyPr/>
          <a:lstStyle/>
          <a:p>
            <a:endParaRPr/>
          </a:p>
        </p:txBody>
      </p:sp>
      <p:sp>
        <p:nvSpPr>
          <p:cNvPr id="647" name="Title 7"/>
          <p:cNvSpPr txBox="1">
            <a:spLocks noGrp="1"/>
          </p:cNvSpPr>
          <p:nvPr>
            <p:ph type="title"/>
          </p:nvPr>
        </p:nvSpPr>
        <p:spPr>
          <a:xfrm>
            <a:off x="550863" y="2639840"/>
            <a:ext cx="9985828" cy="1578319"/>
          </a:xfrm>
          <a:prstGeom prst="rect">
            <a:avLst/>
          </a:prstGeom>
        </p:spPr>
        <p:txBody>
          <a:bodyPr/>
          <a:lstStyle/>
          <a:p>
            <a:pPr defTabSz="896111">
              <a:defRPr sz="5880"/>
            </a:pPr>
            <a:r>
              <a:t>Why the rapid growth </a:t>
            </a:r>
            <a:br/>
            <a:r>
              <a:t>in passive strategies?</a:t>
            </a:r>
          </a:p>
        </p:txBody>
      </p:sp>
    </p:spTree>
    <p:extLst>
      <p:ext uri="{BB962C8B-B14F-4D97-AF65-F5344CB8AC3E}">
        <p14:creationId xmlns:p14="http://schemas.microsoft.com/office/powerpoint/2010/main" val="2695366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647"/>
                                        </p:tgtEl>
                                        <p:attrNameLst>
                                          <p:attrName>style.visibility</p:attrName>
                                        </p:attrNameLst>
                                      </p:cBhvr>
                                      <p:to>
                                        <p:strVal val="visible"/>
                                      </p:to>
                                    </p:set>
                                    <p:animEffect transition="in" filter="dissolve">
                                      <p:cBhvr>
                                        <p:cTn id="7" dur="500"/>
                                        <p:tgtEl>
                                          <p:spTgt spid="647"/>
                                        </p:tgtEl>
                                      </p:cBhvr>
                                    </p:animEffect>
                                  </p:childTnLst>
                                </p:cTn>
                              </p:par>
                            </p:childTnLst>
                          </p:cTn>
                        </p:par>
                        <p:par>
                          <p:cTn id="8" fill="hold">
                            <p:stCondLst>
                              <p:cond delay="0"/>
                            </p:stCondLst>
                            <p:childTnLst>
                              <p:par>
                                <p:cTn id="9" presetID="6" presetClass="emph" presetSubtype="0" fill="hold" grpId="0" nodeType="withEffect">
                                  <p:stCondLst>
                                    <p:cond delay="0"/>
                                  </p:stCondLst>
                                  <p:childTnLst>
                                    <p:animScale>
                                      <p:cBhvr>
                                        <p:cTn id="10" dur="4000" fill="hold"/>
                                        <p:tgtEl>
                                          <p:spTgt spid="645"/>
                                        </p:tgtEl>
                                      </p:cBhvr>
                                      <p:by x="104999" y="104999"/>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 grpId="0" animBg="1" advAuto="0"/>
      <p:bldP spid="647"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Footer Placeholder 2"/>
          <p:cNvSpPr txBox="1"/>
          <p:nvPr/>
        </p:nvSpPr>
        <p:spPr>
          <a:xfrm>
            <a:off x="550861" y="6469061"/>
            <a:ext cx="7250115" cy="139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900">
                <a:solidFill>
                  <a:srgbClr val="646464"/>
                </a:solidFill>
                <a:latin typeface="Segoe UI"/>
                <a:ea typeface="Segoe UI"/>
                <a:cs typeface="Segoe UI"/>
                <a:sym typeface="Segoe UI"/>
              </a:defRPr>
            </a:lvl1pPr>
          </a:lstStyle>
          <a:p>
            <a:r>
              <a:t>Source: Blackrock </a:t>
            </a:r>
          </a:p>
        </p:txBody>
      </p:sp>
      <p:sp>
        <p:nvSpPr>
          <p:cNvPr id="650" name="Slide Number Placeholder 3"/>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sp>
        <p:nvSpPr>
          <p:cNvPr id="651" name="Text Placeholder 4"/>
          <p:cNvSpPr txBox="1">
            <a:spLocks noGrp="1"/>
          </p:cNvSpPr>
          <p:nvPr>
            <p:ph type="body" sz="quarter" idx="1"/>
          </p:nvPr>
        </p:nvSpPr>
        <p:spPr>
          <a:xfrm>
            <a:off x="550862" y="501650"/>
            <a:ext cx="11090276" cy="738665"/>
          </a:xfrm>
          <a:prstGeom prst="rect">
            <a:avLst/>
          </a:prstGeom>
        </p:spPr>
        <p:txBody>
          <a:bodyPr/>
          <a:lstStyle>
            <a:lvl1pPr>
              <a:spcBef>
                <a:spcPts val="0"/>
              </a:spcBef>
              <a:defRPr sz="4000"/>
            </a:lvl1pPr>
            <a:lvl2pPr>
              <a:lnSpc>
                <a:spcPct val="100000"/>
              </a:lnSpc>
              <a:spcBef>
                <a:spcPts val="0"/>
              </a:spcBef>
              <a:defRPr sz="1200" b="1" cap="all" spc="400">
                <a:solidFill>
                  <a:srgbClr val="FC6984"/>
                </a:solidFill>
                <a:latin typeface="Segoe UI Semibold"/>
                <a:ea typeface="Segoe UI Semibold"/>
                <a:cs typeface="Segoe UI Semibold"/>
                <a:sym typeface="Segoe UI Semibold"/>
              </a:defRPr>
            </a:lvl2pPr>
          </a:lstStyle>
          <a:p>
            <a:r>
              <a:rPr dirty="0"/>
              <a:t>Passive strategies have grown rapidly…</a:t>
            </a:r>
          </a:p>
          <a:p>
            <a:pPr lvl="1"/>
            <a:r>
              <a:rPr dirty="0"/>
              <a:t>Accelerating growth post-</a:t>
            </a:r>
            <a:r>
              <a:rPr dirty="0" err="1"/>
              <a:t>gfc</a:t>
            </a:r>
            <a:endParaRPr dirty="0"/>
          </a:p>
        </p:txBody>
      </p:sp>
      <p:pic>
        <p:nvPicPr>
          <p:cNvPr id="652" name="Picture 5" descr="Picture 5"/>
          <p:cNvPicPr>
            <a:picLocks noChangeAspect="1"/>
          </p:cNvPicPr>
          <p:nvPr/>
        </p:nvPicPr>
        <p:blipFill>
          <a:blip r:embed="rId2">
            <a:extLst/>
          </a:blip>
          <a:srcRect t="7176" b="10196"/>
          <a:stretch>
            <a:fillRect/>
          </a:stretch>
        </p:blipFill>
        <p:spPr>
          <a:xfrm>
            <a:off x="635470" y="1853514"/>
            <a:ext cx="10732746" cy="3921211"/>
          </a:xfrm>
          <a:prstGeom prst="rect">
            <a:avLst/>
          </a:prstGeom>
          <a:ln w="12700">
            <a:miter lim="400000"/>
          </a:ln>
        </p:spPr>
      </p:pic>
      <p:sp>
        <p:nvSpPr>
          <p:cNvPr id="653" name="TextBox 6"/>
          <p:cNvSpPr txBox="1"/>
          <p:nvPr/>
        </p:nvSpPr>
        <p:spPr>
          <a:xfrm>
            <a:off x="566672" y="1532536"/>
            <a:ext cx="3609246" cy="215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spcBef>
                <a:spcPts val="600"/>
              </a:spcBef>
              <a:defRPr sz="1400">
                <a:solidFill>
                  <a:srgbClr val="5C315E"/>
                </a:solidFill>
                <a:latin typeface="Palatino Linotype (Headings)"/>
                <a:ea typeface="Palatino Linotype (Headings)"/>
                <a:cs typeface="Palatino Linotype (Headings)"/>
                <a:sym typeface="Palatino Linotype (Headings)"/>
              </a:defRPr>
            </a:lvl1pPr>
          </a:lstStyle>
          <a:p>
            <a:r>
              <a:t>Figure 1: Global ETF AUM ($USbn) </a:t>
            </a:r>
          </a:p>
        </p:txBody>
      </p:sp>
    </p:spTree>
    <p:extLst>
      <p:ext uri="{BB962C8B-B14F-4D97-AF65-F5344CB8AC3E}">
        <p14:creationId xmlns:p14="http://schemas.microsoft.com/office/powerpoint/2010/main" val="3242542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Footer Placeholder 2"/>
          <p:cNvSpPr txBox="1"/>
          <p:nvPr/>
        </p:nvSpPr>
        <p:spPr>
          <a:xfrm>
            <a:off x="550861" y="6469061"/>
            <a:ext cx="7250115" cy="139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900">
                <a:solidFill>
                  <a:srgbClr val="646464"/>
                </a:solidFill>
                <a:latin typeface="Segoe UI"/>
                <a:ea typeface="Segoe UI"/>
                <a:cs typeface="Segoe UI"/>
                <a:sym typeface="Segoe UI"/>
              </a:defRPr>
            </a:lvl1pPr>
          </a:lstStyle>
          <a:p>
            <a:r>
              <a:t>Source: Strategic Insight SimFund, BofA Merrill Lynch US Equity &amp; US Quant Strategy </a:t>
            </a:r>
          </a:p>
        </p:txBody>
      </p:sp>
      <p:sp>
        <p:nvSpPr>
          <p:cNvPr id="656" name="Slide Number Placeholder 3"/>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sp>
        <p:nvSpPr>
          <p:cNvPr id="657" name="Text Placeholder 4"/>
          <p:cNvSpPr txBox="1">
            <a:spLocks noGrp="1"/>
          </p:cNvSpPr>
          <p:nvPr>
            <p:ph type="body" sz="quarter" idx="1"/>
          </p:nvPr>
        </p:nvSpPr>
        <p:spPr>
          <a:xfrm>
            <a:off x="550862" y="501650"/>
            <a:ext cx="11090276" cy="738665"/>
          </a:xfrm>
          <a:prstGeom prst="rect">
            <a:avLst/>
          </a:prstGeom>
        </p:spPr>
        <p:txBody>
          <a:bodyPr/>
          <a:lstStyle>
            <a:lvl1pPr>
              <a:spcBef>
                <a:spcPts val="0"/>
              </a:spcBef>
              <a:defRPr sz="4000"/>
            </a:lvl1pPr>
            <a:lvl2pPr>
              <a:lnSpc>
                <a:spcPct val="100000"/>
              </a:lnSpc>
              <a:spcBef>
                <a:spcPts val="0"/>
              </a:spcBef>
              <a:defRPr sz="1200" b="1" cap="all" spc="400">
                <a:solidFill>
                  <a:srgbClr val="FC6984"/>
                </a:solidFill>
                <a:latin typeface="Segoe UI Semibold"/>
                <a:ea typeface="Segoe UI Semibold"/>
                <a:cs typeface="Segoe UI Semibold"/>
                <a:sym typeface="Segoe UI Semibold"/>
              </a:defRPr>
            </a:lvl2pPr>
          </a:lstStyle>
          <a:p>
            <a:r>
              <a:t>…especially in the US</a:t>
            </a:r>
          </a:p>
          <a:p>
            <a:pPr lvl="1"/>
            <a:r>
              <a:t>Us equities market largest passive growth</a:t>
            </a:r>
          </a:p>
        </p:txBody>
      </p:sp>
      <p:pic>
        <p:nvPicPr>
          <p:cNvPr id="658" name="Picture 1" descr="Picture 1"/>
          <p:cNvPicPr>
            <a:picLocks noChangeAspect="1"/>
          </p:cNvPicPr>
          <p:nvPr/>
        </p:nvPicPr>
        <p:blipFill>
          <a:blip r:embed="rId2">
            <a:extLst/>
          </a:blip>
          <a:stretch>
            <a:fillRect/>
          </a:stretch>
        </p:blipFill>
        <p:spPr>
          <a:xfrm>
            <a:off x="660686" y="2040203"/>
            <a:ext cx="9910900" cy="3578002"/>
          </a:xfrm>
          <a:prstGeom prst="rect">
            <a:avLst/>
          </a:prstGeom>
          <a:ln w="12700">
            <a:miter lim="400000"/>
          </a:ln>
        </p:spPr>
      </p:pic>
      <p:sp>
        <p:nvSpPr>
          <p:cNvPr id="659" name="TextBox 5"/>
          <p:cNvSpPr txBox="1"/>
          <p:nvPr/>
        </p:nvSpPr>
        <p:spPr>
          <a:xfrm>
            <a:off x="566672" y="1532536"/>
            <a:ext cx="10004912" cy="215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spcBef>
                <a:spcPts val="600"/>
              </a:spcBef>
              <a:defRPr sz="1400">
                <a:solidFill>
                  <a:srgbClr val="5C315E"/>
                </a:solidFill>
                <a:latin typeface="Palatino Linotype (Headings)"/>
                <a:ea typeface="Palatino Linotype (Headings)"/>
                <a:cs typeface="Palatino Linotype (Headings)"/>
                <a:sym typeface="Palatino Linotype (Headings)"/>
              </a:defRPr>
            </a:lvl1pPr>
          </a:lstStyle>
          <a:p>
            <a:r>
              <a:t>Chart 3: Asset split between active vs. passive US-domiciled equity funds, 2009-5/2017</a:t>
            </a:r>
          </a:p>
        </p:txBody>
      </p:sp>
    </p:spTree>
    <p:extLst>
      <p:ext uri="{BB962C8B-B14F-4D97-AF65-F5344CB8AC3E}">
        <p14:creationId xmlns:p14="http://schemas.microsoft.com/office/powerpoint/2010/main" val="628944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Content Placeholder 1"/>
          <p:cNvSpPr txBox="1">
            <a:spLocks noGrp="1"/>
          </p:cNvSpPr>
          <p:nvPr>
            <p:ph type="body" idx="1"/>
          </p:nvPr>
        </p:nvSpPr>
        <p:spPr>
          <a:prstGeom prst="rect">
            <a:avLst/>
          </a:prstGeom>
        </p:spPr>
        <p:txBody>
          <a:bodyPr/>
          <a:lstStyle/>
          <a:p>
            <a:pPr marL="457200" indent="-457200">
              <a:lnSpc>
                <a:spcPct val="200000"/>
              </a:lnSpc>
              <a:buSzPct val="100000"/>
              <a:buAutoNum type="arabicPeriod"/>
              <a:defRPr b="1"/>
            </a:pPr>
            <a:r>
              <a:t>Low costs </a:t>
            </a:r>
            <a:r>
              <a:rPr b="0"/>
              <a:t>– fees matter more in a low-return environment</a:t>
            </a:r>
          </a:p>
          <a:p>
            <a:pPr marL="457200" indent="-457200">
              <a:lnSpc>
                <a:spcPct val="200000"/>
              </a:lnSpc>
              <a:buSzPct val="100000"/>
              <a:buAutoNum type="arabicPeriod"/>
              <a:defRPr b="1"/>
            </a:pPr>
            <a:r>
              <a:t>No benchmark risk </a:t>
            </a:r>
            <a:r>
              <a:rPr b="0"/>
              <a:t>– guaranteed to achieve benchmark return (pre-fees)</a:t>
            </a:r>
          </a:p>
          <a:p>
            <a:pPr marL="457200" indent="-457200">
              <a:lnSpc>
                <a:spcPct val="200000"/>
              </a:lnSpc>
              <a:buSzPct val="100000"/>
              <a:buAutoNum type="arabicPeriod"/>
              <a:defRPr b="1"/>
            </a:pPr>
            <a:r>
              <a:t>Wide range of choice – </a:t>
            </a:r>
            <a:r>
              <a:rPr b="0"/>
              <a:t>easy access to a large range of asset classes</a:t>
            </a:r>
          </a:p>
          <a:p>
            <a:pPr marL="457200" indent="-457200">
              <a:lnSpc>
                <a:spcPct val="200000"/>
              </a:lnSpc>
              <a:buSzPct val="100000"/>
              <a:buAutoNum type="arabicPeriod"/>
              <a:defRPr b="1"/>
            </a:pPr>
            <a:r>
              <a:t>Listed structure </a:t>
            </a:r>
            <a:r>
              <a:rPr b="0"/>
              <a:t>– ETF structures provide convenience and transparency</a:t>
            </a:r>
          </a:p>
          <a:p>
            <a:pPr marL="457200" indent="-457200">
              <a:lnSpc>
                <a:spcPct val="200000"/>
              </a:lnSpc>
              <a:buSzPct val="100000"/>
              <a:buAutoNum type="arabicPeriod"/>
              <a:defRPr b="1"/>
            </a:pPr>
            <a:r>
              <a:t>Less active alpha </a:t>
            </a:r>
            <a:r>
              <a:rPr b="0"/>
              <a:t>– active managers have struggled in post-GFC environment </a:t>
            </a:r>
          </a:p>
        </p:txBody>
      </p:sp>
      <p:sp>
        <p:nvSpPr>
          <p:cNvPr id="662" name="Slide Number Placeholder 3"/>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sp>
        <p:nvSpPr>
          <p:cNvPr id="663" name="Text Placeholder 4"/>
          <p:cNvSpPr>
            <a:spLocks noGrp="1"/>
          </p:cNvSpPr>
          <p:nvPr>
            <p:ph type="body" idx="13"/>
          </p:nvPr>
        </p:nvSpPr>
        <p:spPr>
          <a:prstGeom prst="rect">
            <a:avLst/>
          </a:prstGeom>
          <a:extLst>
            <a:ext uri="{C572A759-6A51-4108-AA02-DFA0A04FC94B}">
              <ma14:wrappingTextBoxFlag xmlns:ma14="http://schemas.microsoft.com/office/mac/drawingml/2011/main" xmlns="" val="1"/>
            </a:ext>
          </a:extLst>
        </p:spPr>
        <p:txBody>
          <a:bodyPr/>
          <a:lstStyle>
            <a:lvl1pPr marL="0" indent="0">
              <a:spcBef>
                <a:spcPts val="0"/>
              </a:spcBef>
              <a:buSzTx/>
              <a:buFontTx/>
              <a:buNone/>
              <a:defRPr sz="4000">
                <a:solidFill>
                  <a:srgbClr val="5C315E"/>
                </a:solidFill>
                <a:latin typeface="Palatino Linotype"/>
                <a:ea typeface="Palatino Linotype"/>
                <a:cs typeface="Palatino Linotype"/>
                <a:sym typeface="Palatino Linotype"/>
              </a:defRPr>
            </a:lvl1pPr>
            <a:lvl2pPr marL="0" indent="0">
              <a:lnSpc>
                <a:spcPct val="100000"/>
              </a:lnSpc>
              <a:spcBef>
                <a:spcPts val="0"/>
              </a:spcBef>
              <a:buSzTx/>
              <a:buFontTx/>
              <a:buNone/>
              <a:defRPr sz="1200" b="1" cap="all" spc="400">
                <a:solidFill>
                  <a:srgbClr val="FC6984"/>
                </a:solidFill>
                <a:latin typeface="Segoe UI Semibold"/>
                <a:ea typeface="Segoe UI Semibold"/>
                <a:cs typeface="Segoe UI Semibold"/>
                <a:sym typeface="Segoe UI Semibold"/>
              </a:defRPr>
            </a:lvl2pPr>
          </a:lstStyle>
          <a:p>
            <a:r>
              <a:t>Passive provides a number of benefits...</a:t>
            </a:r>
          </a:p>
          <a:p>
            <a:pPr lvl="1"/>
            <a:r>
              <a:t>Catalysts to the growth in passive investing</a:t>
            </a:r>
          </a:p>
        </p:txBody>
      </p:sp>
    </p:spTree>
    <p:extLst>
      <p:ext uri="{BB962C8B-B14F-4D97-AF65-F5344CB8AC3E}">
        <p14:creationId xmlns:p14="http://schemas.microsoft.com/office/powerpoint/2010/main" val="85835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Footer Placeholder 2"/>
          <p:cNvSpPr txBox="1"/>
          <p:nvPr/>
        </p:nvSpPr>
        <p:spPr>
          <a:xfrm>
            <a:off x="550861" y="6469061"/>
            <a:ext cx="7250115" cy="139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900">
                <a:solidFill>
                  <a:srgbClr val="646464"/>
                </a:solidFill>
                <a:latin typeface="Segoe UI"/>
                <a:ea typeface="Segoe UI"/>
                <a:cs typeface="Segoe UI"/>
                <a:sym typeface="Segoe UI"/>
              </a:defRPr>
            </a:lvl1pPr>
          </a:lstStyle>
          <a:p>
            <a:r>
              <a:t>Source: Factset, UBS Quant, Universe: Russell 1000</a:t>
            </a:r>
          </a:p>
        </p:txBody>
      </p:sp>
      <p:sp>
        <p:nvSpPr>
          <p:cNvPr id="666" name="Slide Number Placeholder 3"/>
          <p:cNvSpPr txBox="1">
            <a:spLocks noGrp="1"/>
          </p:cNvSpPr>
          <p:nvPr>
            <p:ph type="sldNum" sz="quarter" idx="2"/>
          </p:nvPr>
        </p:nvSpPr>
        <p:spPr>
          <a:xfrm>
            <a:off x="11514135" y="6475411"/>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sp>
        <p:nvSpPr>
          <p:cNvPr id="667" name="Text Placeholder 4"/>
          <p:cNvSpPr txBox="1">
            <a:spLocks noGrp="1"/>
          </p:cNvSpPr>
          <p:nvPr>
            <p:ph type="body" sz="quarter" idx="1"/>
          </p:nvPr>
        </p:nvSpPr>
        <p:spPr>
          <a:xfrm>
            <a:off x="550862" y="501650"/>
            <a:ext cx="11090276" cy="738665"/>
          </a:xfrm>
          <a:prstGeom prst="rect">
            <a:avLst/>
          </a:prstGeom>
        </p:spPr>
        <p:txBody>
          <a:bodyPr/>
          <a:lstStyle>
            <a:lvl1pPr>
              <a:spcBef>
                <a:spcPts val="0"/>
              </a:spcBef>
              <a:defRPr sz="4000"/>
            </a:lvl1pPr>
            <a:lvl2pPr>
              <a:lnSpc>
                <a:spcPct val="100000"/>
              </a:lnSpc>
              <a:spcBef>
                <a:spcPts val="0"/>
              </a:spcBef>
              <a:defRPr sz="1200" b="1" cap="all" spc="400">
                <a:solidFill>
                  <a:srgbClr val="FC6984"/>
                </a:solidFill>
                <a:latin typeface="Segoe UI Semibold"/>
                <a:ea typeface="Segoe UI Semibold"/>
                <a:cs typeface="Segoe UI Semibold"/>
                <a:sym typeface="Segoe UI Semibold"/>
              </a:defRPr>
            </a:lvl2pPr>
          </a:lstStyle>
          <a:p>
            <a:r>
              <a:t>Active alpha prefers high dispersion…</a:t>
            </a:r>
          </a:p>
          <a:p>
            <a:pPr lvl="1"/>
            <a:r>
              <a:t>Dispersion has been low post-gfc</a:t>
            </a:r>
          </a:p>
        </p:txBody>
      </p:sp>
      <p:pic>
        <p:nvPicPr>
          <p:cNvPr id="668" name="Content Placeholder 5" descr="Content Placeholder 5"/>
          <p:cNvPicPr>
            <a:picLocks noChangeAspect="1"/>
          </p:cNvPicPr>
          <p:nvPr/>
        </p:nvPicPr>
        <p:blipFill>
          <a:blip r:embed="rId2">
            <a:extLst/>
          </a:blip>
          <a:stretch>
            <a:fillRect/>
          </a:stretch>
        </p:blipFill>
        <p:spPr>
          <a:xfrm>
            <a:off x="764724" y="1960603"/>
            <a:ext cx="9937103" cy="3459896"/>
          </a:xfrm>
          <a:prstGeom prst="rect">
            <a:avLst/>
          </a:prstGeom>
          <a:ln w="12700">
            <a:miter lim="400000"/>
          </a:ln>
        </p:spPr>
      </p:pic>
      <p:sp>
        <p:nvSpPr>
          <p:cNvPr id="669" name="TextBox 3"/>
          <p:cNvSpPr txBox="1"/>
          <p:nvPr/>
        </p:nvSpPr>
        <p:spPr>
          <a:xfrm>
            <a:off x="4315231" y="2103284"/>
            <a:ext cx="3137457"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solidFill>
                  <a:srgbClr val="522762"/>
                </a:solidFill>
                <a:latin typeface="Palatino Linotype (Headings)"/>
                <a:ea typeface="Palatino Linotype (Headings)"/>
                <a:cs typeface="Palatino Linotype (Headings)"/>
                <a:sym typeface="Palatino Linotype (Headings)"/>
              </a:defRPr>
            </a:lvl1pPr>
          </a:lstStyle>
          <a:p>
            <a:r>
              <a:t>High dispersion = abundant alpha</a:t>
            </a:r>
          </a:p>
        </p:txBody>
      </p:sp>
      <p:sp>
        <p:nvSpPr>
          <p:cNvPr id="670" name="TextBox 4"/>
          <p:cNvSpPr txBox="1"/>
          <p:nvPr/>
        </p:nvSpPr>
        <p:spPr>
          <a:xfrm>
            <a:off x="4852732" y="4305556"/>
            <a:ext cx="2843273"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solidFill>
                  <a:srgbClr val="522762"/>
                </a:solidFill>
                <a:latin typeface="Palatino Linotype (Headings)"/>
                <a:ea typeface="Palatino Linotype (Headings)"/>
                <a:cs typeface="Palatino Linotype (Headings)"/>
                <a:sym typeface="Palatino Linotype (Headings)"/>
              </a:defRPr>
            </a:lvl1pPr>
          </a:lstStyle>
          <a:p>
            <a:r>
              <a:t>Low dispersion = scarce alpha</a:t>
            </a:r>
          </a:p>
        </p:txBody>
      </p:sp>
      <p:sp>
        <p:nvSpPr>
          <p:cNvPr id="671" name="TextBox 1"/>
          <p:cNvSpPr txBox="1"/>
          <p:nvPr/>
        </p:nvSpPr>
        <p:spPr>
          <a:xfrm>
            <a:off x="2349544" y="5523191"/>
            <a:ext cx="7041593" cy="650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solidFill>
                  <a:srgbClr val="522762"/>
                </a:solidFill>
                <a:latin typeface="Palatino Linotype (Headings)"/>
                <a:ea typeface="Palatino Linotype (Headings)"/>
                <a:cs typeface="Palatino Linotype (Headings)"/>
                <a:sym typeface="Palatino Linotype (Headings)"/>
              </a:defRPr>
            </a:pPr>
            <a:r>
              <a:t>The difference in returns between individual stocks is low:</a:t>
            </a:r>
            <a:endParaRPr sz="1600">
              <a:solidFill>
                <a:srgbClr val="3C3C3C"/>
              </a:solidFill>
              <a:latin typeface="+mj-lt"/>
              <a:ea typeface="+mj-ea"/>
              <a:cs typeface="+mj-cs"/>
              <a:sym typeface="Helvetica"/>
            </a:endParaRPr>
          </a:p>
          <a:p>
            <a:pPr>
              <a:defRPr>
                <a:solidFill>
                  <a:srgbClr val="522762"/>
                </a:solidFill>
                <a:latin typeface="Palatino Linotype (Headings)"/>
                <a:ea typeface="Palatino Linotype (Headings)"/>
                <a:cs typeface="Palatino Linotype (Headings)"/>
                <a:sym typeface="Palatino Linotype (Headings)"/>
              </a:defRPr>
            </a:pPr>
            <a:r>
              <a:t>=&gt; Picking the right ones doesn’t add as much value</a:t>
            </a:r>
          </a:p>
        </p:txBody>
      </p:sp>
      <p:sp>
        <p:nvSpPr>
          <p:cNvPr id="672" name="TextBox 10"/>
          <p:cNvSpPr txBox="1"/>
          <p:nvPr/>
        </p:nvSpPr>
        <p:spPr>
          <a:xfrm>
            <a:off x="566671" y="1532536"/>
            <a:ext cx="6797955" cy="215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spcBef>
                <a:spcPts val="600"/>
              </a:spcBef>
              <a:defRPr sz="1400">
                <a:solidFill>
                  <a:srgbClr val="5C315E"/>
                </a:solidFill>
                <a:latin typeface="Palatino Linotype (Headings)"/>
                <a:ea typeface="Palatino Linotype (Headings)"/>
                <a:cs typeface="Palatino Linotype (Headings)"/>
                <a:sym typeface="Palatino Linotype (Headings)"/>
              </a:defRPr>
            </a:lvl1pPr>
          </a:lstStyle>
          <a:p>
            <a:r>
              <a:t>Figure 13: Cross sectional volatility of the United States</a:t>
            </a:r>
          </a:p>
        </p:txBody>
      </p:sp>
    </p:spTree>
    <p:extLst>
      <p:ext uri="{BB962C8B-B14F-4D97-AF65-F5344CB8AC3E}">
        <p14:creationId xmlns:p14="http://schemas.microsoft.com/office/powerpoint/2010/main" val="1991474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1275</Words>
  <Application>Microsoft Office PowerPoint</Application>
  <PresentationFormat>Widescreen</PresentationFormat>
  <Paragraphs>154</Paragraphs>
  <Slides>30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Calibri Light</vt:lpstr>
      <vt:lpstr>Helvetica</vt:lpstr>
      <vt:lpstr>HelveticaNeueLT Pro 45 Lt</vt:lpstr>
      <vt:lpstr>Palatino Linotype</vt:lpstr>
      <vt:lpstr>Palatino Linotype (Headings)</vt:lpstr>
      <vt:lpstr>Segoe UI</vt:lpstr>
      <vt:lpstr>Segoe UI Semibold</vt:lpstr>
      <vt:lpstr>Office Theme</vt:lpstr>
      <vt:lpstr>PowerPoint Presentation</vt:lpstr>
      <vt:lpstr>FPA National Roadshow</vt:lpstr>
      <vt:lpstr>PowerPoint Presentation</vt:lpstr>
      <vt:lpstr>PowerPoint Presentation</vt:lpstr>
      <vt:lpstr>Why the rapid growth  in passive strategies?</vt:lpstr>
      <vt:lpstr>PowerPoint Presentation</vt:lpstr>
      <vt:lpstr>PowerPoint Presentation</vt:lpstr>
      <vt:lpstr>PowerPoint Presentation</vt:lpstr>
      <vt:lpstr>PowerPoint Presentation</vt:lpstr>
      <vt:lpstr>PowerPoint Presentation</vt:lpstr>
      <vt:lpstr>PowerPoint Presentation</vt:lpstr>
      <vt:lpstr>What this means for Investors &amp; Advisers?</vt:lpstr>
      <vt:lpstr>PowerPoint Presentation</vt:lpstr>
      <vt:lpstr>PowerPoint Presentation</vt:lpstr>
      <vt:lpstr>PowerPoint Presentation</vt:lpstr>
      <vt:lpstr>Active or Passive? </vt:lpstr>
      <vt:lpstr>PowerPoint Presentation</vt:lpstr>
      <vt:lpstr>PowerPoint Presentation</vt:lpstr>
      <vt:lpstr>PowerPoint Presentation</vt:lpstr>
      <vt:lpstr>Implications for Active Managers &amp; how are they responding?</vt:lpstr>
      <vt:lpstr>PowerPoint Presentation</vt:lpstr>
      <vt:lpstr>PowerPoint Presentation</vt:lpstr>
      <vt:lpstr>PowerPoint Presentation</vt:lpstr>
      <vt:lpstr>PowerPoint Presentation</vt:lpstr>
      <vt:lpstr>PowerPoint Presentation</vt:lpstr>
      <vt:lpstr>Unintended consequences</vt:lpstr>
      <vt:lpstr>PowerPoint Presentation</vt:lpstr>
      <vt:lpstr>PowerPoint Presentation</vt:lpstr>
      <vt:lpstr>Conclusion</vt:lpstr>
      <vt:lpstr>PowerPoint Presentation</vt:lpstr>
    </vt:vector>
  </TitlesOfParts>
  <Company>Nano Systems Pty Limited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Christian</dc:creator>
  <cp:lastModifiedBy>William Christian</cp:lastModifiedBy>
  <cp:revision>1</cp:revision>
  <dcterms:created xsi:type="dcterms:W3CDTF">2018-07-09T06:33:40Z</dcterms:created>
  <dcterms:modified xsi:type="dcterms:W3CDTF">2018-07-09T06:33:59Z</dcterms:modified>
</cp:coreProperties>
</file>